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3" r:id="rId2"/>
    <p:sldId id="274" r:id="rId3"/>
    <p:sldId id="264" r:id="rId4"/>
    <p:sldId id="272" r:id="rId5"/>
    <p:sldId id="273" r:id="rId6"/>
    <p:sldId id="278" r:id="rId7"/>
    <p:sldId id="276" r:id="rId8"/>
    <p:sldId id="275" r:id="rId9"/>
    <p:sldId id="257" r:id="rId10"/>
    <p:sldId id="258" r:id="rId11"/>
    <p:sldId id="279" r:id="rId12"/>
    <p:sldId id="256" r:id="rId13"/>
    <p:sldId id="266" r:id="rId14"/>
    <p:sldId id="268" r:id="rId15"/>
    <p:sldId id="265" r:id="rId16"/>
    <p:sldId id="280" r:id="rId17"/>
    <p:sldId id="259" r:id="rId18"/>
    <p:sldId id="260" r:id="rId19"/>
    <p:sldId id="270" r:id="rId20"/>
    <p:sldId id="261" r:id="rId21"/>
    <p:sldId id="267" r:id="rId22"/>
    <p:sldId id="262" r:id="rId23"/>
    <p:sldId id="286" r:id="rId24"/>
    <p:sldId id="281" r:id="rId25"/>
    <p:sldId id="283" r:id="rId26"/>
    <p:sldId id="285" r:id="rId27"/>
    <p:sldId id="284" r:id="rId28"/>
    <p:sldId id="269"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3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6" d="100"/>
          <a:sy n="76" d="100"/>
        </p:scale>
        <p:origin x="296" y="-1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4DB59-BF6C-4402-AF9A-A7003F0B51DF}" type="datetimeFigureOut">
              <a:rPr lang="en-US" smtClean="0"/>
              <a:t>12/17/2018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394F75-F7F2-4FDB-8B27-736B9113EDB2}" type="slidenum">
              <a:rPr lang="en-US" smtClean="0"/>
              <a:t>‹#›</a:t>
            </a:fld>
            <a:endParaRPr lang="en-US"/>
          </a:p>
        </p:txBody>
      </p:sp>
    </p:spTree>
    <p:extLst>
      <p:ext uri="{BB962C8B-B14F-4D97-AF65-F5344CB8AC3E}">
        <p14:creationId xmlns:p14="http://schemas.microsoft.com/office/powerpoint/2010/main" val="337072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394F75-F7F2-4FDB-8B27-736B9113EDB2}" type="slidenum">
              <a:rPr lang="en-US" smtClean="0"/>
              <a:t>5</a:t>
            </a:fld>
            <a:endParaRPr lang="en-US"/>
          </a:p>
        </p:txBody>
      </p:sp>
    </p:spTree>
    <p:extLst>
      <p:ext uri="{BB962C8B-B14F-4D97-AF65-F5344CB8AC3E}">
        <p14:creationId xmlns:p14="http://schemas.microsoft.com/office/powerpoint/2010/main" val="127316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Magnetic field pileup</a:t>
            </a:r>
            <a:r>
              <a:rPr lang="en-US" baseline="0" dirty="0" smtClean="0"/>
              <a:t> at periapse?</a:t>
            </a:r>
            <a:endParaRPr lang="en-US" dirty="0"/>
          </a:p>
        </p:txBody>
      </p:sp>
      <p:sp>
        <p:nvSpPr>
          <p:cNvPr id="4" name="Slide Number Placeholder 3"/>
          <p:cNvSpPr>
            <a:spLocks noGrp="1"/>
          </p:cNvSpPr>
          <p:nvPr>
            <p:ph type="sldNum" sz="quarter" idx="10"/>
          </p:nvPr>
        </p:nvSpPr>
        <p:spPr/>
        <p:txBody>
          <a:bodyPr/>
          <a:lstStyle/>
          <a:p>
            <a:fld id="{5B394F75-F7F2-4FDB-8B27-736B9113EDB2}" type="slidenum">
              <a:rPr lang="en-US" smtClean="0"/>
              <a:t>9</a:t>
            </a:fld>
            <a:endParaRPr lang="en-US"/>
          </a:p>
        </p:txBody>
      </p:sp>
    </p:spTree>
    <p:extLst>
      <p:ext uri="{BB962C8B-B14F-4D97-AF65-F5344CB8AC3E}">
        <p14:creationId xmlns:p14="http://schemas.microsoft.com/office/powerpoint/2010/main" val="1110674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394F75-F7F2-4FDB-8B27-736B9113EDB2}" type="slidenum">
              <a:rPr lang="en-US" smtClean="0"/>
              <a:t>21</a:t>
            </a:fld>
            <a:endParaRPr lang="en-US"/>
          </a:p>
        </p:txBody>
      </p:sp>
    </p:spTree>
    <p:extLst>
      <p:ext uri="{BB962C8B-B14F-4D97-AF65-F5344CB8AC3E}">
        <p14:creationId xmlns:p14="http://schemas.microsoft.com/office/powerpoint/2010/main" val="2417863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observations, possible reasoning, draping</a:t>
            </a:r>
            <a:endParaRPr lang="en-US" dirty="0"/>
          </a:p>
        </p:txBody>
      </p:sp>
      <p:sp>
        <p:nvSpPr>
          <p:cNvPr id="4" name="Slide Number Placeholder 3"/>
          <p:cNvSpPr>
            <a:spLocks noGrp="1"/>
          </p:cNvSpPr>
          <p:nvPr>
            <p:ph type="sldNum" sz="quarter" idx="10"/>
          </p:nvPr>
        </p:nvSpPr>
        <p:spPr/>
        <p:txBody>
          <a:bodyPr/>
          <a:lstStyle/>
          <a:p>
            <a:fld id="{5B394F75-F7F2-4FDB-8B27-736B9113EDB2}" type="slidenum">
              <a:rPr lang="en-US" smtClean="0"/>
              <a:t>24</a:t>
            </a:fld>
            <a:endParaRPr lang="en-US"/>
          </a:p>
        </p:txBody>
      </p:sp>
    </p:spTree>
    <p:extLst>
      <p:ext uri="{BB962C8B-B14F-4D97-AF65-F5344CB8AC3E}">
        <p14:creationId xmlns:p14="http://schemas.microsoft.com/office/powerpoint/2010/main" val="573672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reasoning</a:t>
            </a:r>
            <a:endParaRPr lang="en-US" dirty="0"/>
          </a:p>
        </p:txBody>
      </p:sp>
      <p:sp>
        <p:nvSpPr>
          <p:cNvPr id="4" name="Slide Number Placeholder 3"/>
          <p:cNvSpPr>
            <a:spLocks noGrp="1"/>
          </p:cNvSpPr>
          <p:nvPr>
            <p:ph type="sldNum" sz="quarter" idx="10"/>
          </p:nvPr>
        </p:nvSpPr>
        <p:spPr/>
        <p:txBody>
          <a:bodyPr/>
          <a:lstStyle/>
          <a:p>
            <a:fld id="{5B394F75-F7F2-4FDB-8B27-736B9113EDB2}" type="slidenum">
              <a:rPr lang="en-US" smtClean="0"/>
              <a:t>28</a:t>
            </a:fld>
            <a:endParaRPr lang="en-US"/>
          </a:p>
        </p:txBody>
      </p:sp>
    </p:spTree>
    <p:extLst>
      <p:ext uri="{BB962C8B-B14F-4D97-AF65-F5344CB8AC3E}">
        <p14:creationId xmlns:p14="http://schemas.microsoft.com/office/powerpoint/2010/main" val="111538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EFF95F-D172-4A2A-8043-F63BB1C0B9FF}" type="datetimeFigureOut">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FC4AAC-C905-4363-B1D1-5B370A019242}" type="slidenum">
              <a:rPr lang="en-US" smtClean="0"/>
              <a:t>‹#›</a:t>
            </a:fld>
            <a:endParaRPr lang="en-US"/>
          </a:p>
        </p:txBody>
      </p:sp>
    </p:spTree>
    <p:extLst>
      <p:ext uri="{BB962C8B-B14F-4D97-AF65-F5344CB8AC3E}">
        <p14:creationId xmlns:p14="http://schemas.microsoft.com/office/powerpoint/2010/main" val="421051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EFF95F-D172-4A2A-8043-F63BB1C0B9FF}" type="datetimeFigureOut">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FC4AAC-C905-4363-B1D1-5B370A019242}" type="slidenum">
              <a:rPr lang="en-US" smtClean="0"/>
              <a:t>‹#›</a:t>
            </a:fld>
            <a:endParaRPr lang="en-US"/>
          </a:p>
        </p:txBody>
      </p:sp>
    </p:spTree>
    <p:extLst>
      <p:ext uri="{BB962C8B-B14F-4D97-AF65-F5344CB8AC3E}">
        <p14:creationId xmlns:p14="http://schemas.microsoft.com/office/powerpoint/2010/main" val="3519652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EFF95F-D172-4A2A-8043-F63BB1C0B9FF}" type="datetimeFigureOut">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FC4AAC-C905-4363-B1D1-5B370A019242}" type="slidenum">
              <a:rPr lang="en-US" smtClean="0"/>
              <a:t>‹#›</a:t>
            </a:fld>
            <a:endParaRPr lang="en-US"/>
          </a:p>
        </p:txBody>
      </p:sp>
    </p:spTree>
    <p:extLst>
      <p:ext uri="{BB962C8B-B14F-4D97-AF65-F5344CB8AC3E}">
        <p14:creationId xmlns:p14="http://schemas.microsoft.com/office/powerpoint/2010/main" val="327326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EFF95F-D172-4A2A-8043-F63BB1C0B9FF}" type="datetimeFigureOut">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FC4AAC-C905-4363-B1D1-5B370A019242}" type="slidenum">
              <a:rPr lang="en-US" smtClean="0"/>
              <a:t>‹#›</a:t>
            </a:fld>
            <a:endParaRPr lang="en-US"/>
          </a:p>
        </p:txBody>
      </p:sp>
    </p:spTree>
    <p:extLst>
      <p:ext uri="{BB962C8B-B14F-4D97-AF65-F5344CB8AC3E}">
        <p14:creationId xmlns:p14="http://schemas.microsoft.com/office/powerpoint/2010/main" val="408305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EFF95F-D172-4A2A-8043-F63BB1C0B9FF}" type="datetimeFigureOut">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FC4AAC-C905-4363-B1D1-5B370A019242}" type="slidenum">
              <a:rPr lang="en-US" smtClean="0"/>
              <a:t>‹#›</a:t>
            </a:fld>
            <a:endParaRPr lang="en-US"/>
          </a:p>
        </p:txBody>
      </p:sp>
    </p:spTree>
    <p:extLst>
      <p:ext uri="{BB962C8B-B14F-4D97-AF65-F5344CB8AC3E}">
        <p14:creationId xmlns:p14="http://schemas.microsoft.com/office/powerpoint/2010/main" val="3604400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EFF95F-D172-4A2A-8043-F63BB1C0B9FF}" type="datetimeFigureOut">
              <a:rPr lang="en-US" smtClean="0"/>
              <a:t>12/17/2018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FC4AAC-C905-4363-B1D1-5B370A019242}" type="slidenum">
              <a:rPr lang="en-US" smtClean="0"/>
              <a:t>‹#›</a:t>
            </a:fld>
            <a:endParaRPr lang="en-US"/>
          </a:p>
        </p:txBody>
      </p:sp>
    </p:spTree>
    <p:extLst>
      <p:ext uri="{BB962C8B-B14F-4D97-AF65-F5344CB8AC3E}">
        <p14:creationId xmlns:p14="http://schemas.microsoft.com/office/powerpoint/2010/main" val="2193680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EFF95F-D172-4A2A-8043-F63BB1C0B9FF}" type="datetimeFigureOut">
              <a:rPr lang="en-US" smtClean="0"/>
              <a:t>12/17/2018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FC4AAC-C905-4363-B1D1-5B370A019242}" type="slidenum">
              <a:rPr lang="en-US" smtClean="0"/>
              <a:t>‹#›</a:t>
            </a:fld>
            <a:endParaRPr lang="en-US"/>
          </a:p>
        </p:txBody>
      </p:sp>
    </p:spTree>
    <p:extLst>
      <p:ext uri="{BB962C8B-B14F-4D97-AF65-F5344CB8AC3E}">
        <p14:creationId xmlns:p14="http://schemas.microsoft.com/office/powerpoint/2010/main" val="899670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EFF95F-D172-4A2A-8043-F63BB1C0B9FF}" type="datetimeFigureOut">
              <a:rPr lang="en-US" smtClean="0"/>
              <a:t>12/17/2018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FC4AAC-C905-4363-B1D1-5B370A019242}" type="slidenum">
              <a:rPr lang="en-US" smtClean="0"/>
              <a:t>‹#›</a:t>
            </a:fld>
            <a:endParaRPr lang="en-US"/>
          </a:p>
        </p:txBody>
      </p:sp>
    </p:spTree>
    <p:extLst>
      <p:ext uri="{BB962C8B-B14F-4D97-AF65-F5344CB8AC3E}">
        <p14:creationId xmlns:p14="http://schemas.microsoft.com/office/powerpoint/2010/main" val="186625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FF95F-D172-4A2A-8043-F63BB1C0B9FF}" type="datetimeFigureOut">
              <a:rPr lang="en-US" smtClean="0"/>
              <a:t>12/17/2018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FC4AAC-C905-4363-B1D1-5B370A019242}" type="slidenum">
              <a:rPr lang="en-US" smtClean="0"/>
              <a:t>‹#›</a:t>
            </a:fld>
            <a:endParaRPr lang="en-US"/>
          </a:p>
        </p:txBody>
      </p:sp>
    </p:spTree>
    <p:extLst>
      <p:ext uri="{BB962C8B-B14F-4D97-AF65-F5344CB8AC3E}">
        <p14:creationId xmlns:p14="http://schemas.microsoft.com/office/powerpoint/2010/main" val="135603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7EFF95F-D172-4A2A-8043-F63BB1C0B9FF}" type="datetimeFigureOut">
              <a:rPr lang="en-US" smtClean="0"/>
              <a:t>12/17/2018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FC4AAC-C905-4363-B1D1-5B370A019242}" type="slidenum">
              <a:rPr lang="en-US" smtClean="0"/>
              <a:t>‹#›</a:t>
            </a:fld>
            <a:endParaRPr lang="en-US"/>
          </a:p>
        </p:txBody>
      </p:sp>
    </p:spTree>
    <p:extLst>
      <p:ext uri="{BB962C8B-B14F-4D97-AF65-F5344CB8AC3E}">
        <p14:creationId xmlns:p14="http://schemas.microsoft.com/office/powerpoint/2010/main" val="212183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7EFF95F-D172-4A2A-8043-F63BB1C0B9FF}" type="datetimeFigureOut">
              <a:rPr lang="en-US" smtClean="0"/>
              <a:t>12/17/2018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FC4AAC-C905-4363-B1D1-5B370A019242}" type="slidenum">
              <a:rPr lang="en-US" smtClean="0"/>
              <a:t>‹#›</a:t>
            </a:fld>
            <a:endParaRPr lang="en-US"/>
          </a:p>
        </p:txBody>
      </p:sp>
    </p:spTree>
    <p:extLst>
      <p:ext uri="{BB962C8B-B14F-4D97-AF65-F5344CB8AC3E}">
        <p14:creationId xmlns:p14="http://schemas.microsoft.com/office/powerpoint/2010/main" val="185965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EFF95F-D172-4A2A-8043-F63BB1C0B9FF}" type="datetimeFigureOut">
              <a:rPr lang="en-US" smtClean="0"/>
              <a:t>12/17/2018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C4AAC-C905-4363-B1D1-5B370A019242}" type="slidenum">
              <a:rPr lang="en-US" smtClean="0"/>
              <a:t>‹#›</a:t>
            </a:fld>
            <a:endParaRPr lang="en-US"/>
          </a:p>
        </p:txBody>
      </p:sp>
    </p:spTree>
    <p:extLst>
      <p:ext uri="{BB962C8B-B14F-4D97-AF65-F5344CB8AC3E}">
        <p14:creationId xmlns:p14="http://schemas.microsoft.com/office/powerpoint/2010/main" val="3814213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venus ex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49381" y="1140836"/>
            <a:ext cx="7121236" cy="2387600"/>
          </a:xfrm>
        </p:spPr>
        <p:txBody>
          <a:bodyPr>
            <a:normAutofit/>
          </a:bodyPr>
          <a:lstStyle/>
          <a:p>
            <a:pPr algn="l"/>
            <a:r>
              <a:rPr lang="en-US" dirty="0" smtClean="0">
                <a:solidFill>
                  <a:schemeClr val="bg1"/>
                </a:solidFill>
              </a:rPr>
              <a:t>Venus Magnetosphere Data Analysis</a:t>
            </a:r>
            <a:endParaRPr lang="en-US" dirty="0">
              <a:solidFill>
                <a:schemeClr val="bg1"/>
              </a:solidFill>
            </a:endParaRPr>
          </a:p>
        </p:txBody>
      </p:sp>
      <p:sp>
        <p:nvSpPr>
          <p:cNvPr id="3" name="Subtitle 2"/>
          <p:cNvSpPr>
            <a:spLocks noGrp="1"/>
          </p:cNvSpPr>
          <p:nvPr>
            <p:ph type="subTitle" idx="1"/>
          </p:nvPr>
        </p:nvSpPr>
        <p:spPr>
          <a:xfrm>
            <a:off x="249381" y="3620511"/>
            <a:ext cx="9144000" cy="1655762"/>
          </a:xfrm>
        </p:spPr>
        <p:txBody>
          <a:bodyPr/>
          <a:lstStyle/>
          <a:p>
            <a:pPr algn="l"/>
            <a:r>
              <a:rPr lang="en-US" dirty="0" smtClean="0">
                <a:solidFill>
                  <a:schemeClr val="bg1"/>
                </a:solidFill>
              </a:rPr>
              <a:t>Elysia Lucas</a:t>
            </a:r>
          </a:p>
          <a:p>
            <a:pPr algn="l"/>
            <a:r>
              <a:rPr lang="en-US" dirty="0" smtClean="0">
                <a:solidFill>
                  <a:schemeClr val="bg1"/>
                </a:solidFill>
              </a:rPr>
              <a:t>ASTR 4840</a:t>
            </a:r>
          </a:p>
          <a:p>
            <a:pPr algn="l"/>
            <a:r>
              <a:rPr lang="en-US" dirty="0" smtClean="0">
                <a:solidFill>
                  <a:schemeClr val="bg1"/>
                </a:solidFill>
              </a:rPr>
              <a:t>Fall 2018</a:t>
            </a:r>
            <a:endParaRPr lang="en-US" dirty="0">
              <a:solidFill>
                <a:schemeClr val="bg1"/>
              </a:solidFill>
            </a:endParaRPr>
          </a:p>
        </p:txBody>
      </p:sp>
    </p:spTree>
    <p:extLst>
      <p:ext uri="{BB962C8B-B14F-4D97-AF65-F5344CB8AC3E}">
        <p14:creationId xmlns:p14="http://schemas.microsoft.com/office/powerpoint/2010/main" val="2048492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647" y="0"/>
            <a:ext cx="7025190" cy="341929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647" y="3352792"/>
            <a:ext cx="7025190" cy="3419291"/>
          </a:xfrm>
          <a:prstGeom prst="rect">
            <a:avLst/>
          </a:prstGeom>
        </p:spPr>
      </p:pic>
      <p:sp>
        <p:nvSpPr>
          <p:cNvPr id="5" name="Title 1"/>
          <p:cNvSpPr txBox="1">
            <a:spLocks/>
          </p:cNvSpPr>
          <p:nvPr/>
        </p:nvSpPr>
        <p:spPr>
          <a:xfrm rot="16200000">
            <a:off x="-1933645" y="2366818"/>
            <a:ext cx="7121236"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Visualizing Location Data</a:t>
            </a:r>
            <a:endParaRPr lang="en-US" dirty="0"/>
          </a:p>
        </p:txBody>
      </p:sp>
      <p:sp>
        <p:nvSpPr>
          <p:cNvPr id="3" name="TextBox 2"/>
          <p:cNvSpPr txBox="1"/>
          <p:nvPr/>
        </p:nvSpPr>
        <p:spPr>
          <a:xfrm>
            <a:off x="8321964" y="286327"/>
            <a:ext cx="3315854" cy="646331"/>
          </a:xfrm>
          <a:prstGeom prst="rect">
            <a:avLst/>
          </a:prstGeom>
          <a:noFill/>
        </p:spPr>
        <p:txBody>
          <a:bodyPr wrap="square" rtlCol="0">
            <a:spAutoFit/>
          </a:bodyPr>
          <a:lstStyle/>
          <a:p>
            <a:r>
              <a:rPr lang="en-US" dirty="0" smtClean="0"/>
              <a:t>Single orbit plotted in Cartesian coordinate system</a:t>
            </a:r>
            <a:endParaRPr lang="en-US" dirty="0"/>
          </a:p>
        </p:txBody>
      </p:sp>
      <p:sp>
        <p:nvSpPr>
          <p:cNvPr id="7" name="TextBox 6"/>
          <p:cNvSpPr txBox="1"/>
          <p:nvPr/>
        </p:nvSpPr>
        <p:spPr>
          <a:xfrm>
            <a:off x="8238837" y="3726873"/>
            <a:ext cx="3315854" cy="646331"/>
          </a:xfrm>
          <a:prstGeom prst="rect">
            <a:avLst/>
          </a:prstGeom>
          <a:noFill/>
        </p:spPr>
        <p:txBody>
          <a:bodyPr wrap="square" rtlCol="0">
            <a:spAutoFit/>
          </a:bodyPr>
          <a:lstStyle/>
          <a:p>
            <a:r>
              <a:rPr lang="en-US" dirty="0" smtClean="0"/>
              <a:t>Single orbit plotted in cylindrical coordinate system</a:t>
            </a:r>
            <a:endParaRPr lang="en-US" dirty="0"/>
          </a:p>
        </p:txBody>
      </p:sp>
    </p:spTree>
    <p:extLst>
      <p:ext uri="{BB962C8B-B14F-4D97-AF65-F5344CB8AC3E}">
        <p14:creationId xmlns:p14="http://schemas.microsoft.com/office/powerpoint/2010/main" val="26157451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Superimposing Mag/Location Data</a:t>
            </a:r>
            <a:endParaRPr lang="en-US" dirty="0"/>
          </a:p>
        </p:txBody>
      </p:sp>
      <p:sp>
        <p:nvSpPr>
          <p:cNvPr id="4" name="Content Placeholder 3"/>
          <p:cNvSpPr>
            <a:spLocks noGrp="1"/>
          </p:cNvSpPr>
          <p:nvPr>
            <p:ph idx="1"/>
          </p:nvPr>
        </p:nvSpPr>
        <p:spPr/>
        <p:txBody>
          <a:bodyPr>
            <a:normAutofit/>
          </a:bodyPr>
          <a:lstStyle/>
          <a:p>
            <a:r>
              <a:rPr lang="en-US" dirty="0" smtClean="0"/>
              <a:t>Plotted single VEX orbit around Venus</a:t>
            </a:r>
          </a:p>
          <a:p>
            <a:r>
              <a:rPr lang="en-US" dirty="0" smtClean="0"/>
              <a:t>Rescaled from km to R</a:t>
            </a:r>
            <a:r>
              <a:rPr lang="en-US" baseline="-25000" dirty="0" smtClean="0"/>
              <a:t>V</a:t>
            </a:r>
          </a:p>
          <a:p>
            <a:r>
              <a:rPr lang="en-US" dirty="0" err="1" smtClean="0"/>
              <a:t>Downsampled</a:t>
            </a:r>
            <a:r>
              <a:rPr lang="en-US" dirty="0" smtClean="0"/>
              <a:t> data to 1 minute cadence</a:t>
            </a:r>
          </a:p>
          <a:p>
            <a:r>
              <a:rPr lang="en-US" dirty="0" smtClean="0"/>
              <a:t>For each data point, plot magnetic field vector colored by strength in perpendicular direction (scale = 500 km/</a:t>
            </a:r>
            <a:r>
              <a:rPr lang="en-US" dirty="0" err="1" smtClean="0"/>
              <a:t>nT</a:t>
            </a:r>
            <a:r>
              <a:rPr lang="en-US" dirty="0" smtClean="0"/>
              <a:t>)</a:t>
            </a:r>
          </a:p>
          <a:p>
            <a:r>
              <a:rPr lang="en-US" dirty="0" err="1" smtClean="0"/>
              <a:t>Martinecz</a:t>
            </a:r>
            <a:r>
              <a:rPr lang="en-US" dirty="0" smtClean="0"/>
              <a:t> research on location of BS and ion boundaries used to model BS for this project</a:t>
            </a:r>
          </a:p>
        </p:txBody>
      </p:sp>
      <mc:AlternateContent xmlns:mc="http://schemas.openxmlformats.org/markup-compatibility/2006" xmlns:a14="http://schemas.microsoft.com/office/drawing/2010/main">
        <mc:Choice Requires="a14">
          <p:sp>
            <p:nvSpPr>
              <p:cNvPr id="5" name="TextBox 4"/>
              <p:cNvSpPr txBox="1"/>
              <p:nvPr/>
            </p:nvSpPr>
            <p:spPr>
              <a:xfrm>
                <a:off x="1330035" y="4858321"/>
                <a:ext cx="8312727" cy="1764009"/>
              </a:xfrm>
              <a:prstGeom prst="rect">
                <a:avLst/>
              </a:prstGeom>
              <a:noFill/>
            </p:spPr>
            <p:txBody>
              <a:bodyPr wrap="square" rtlCol="0">
                <a:spAutoFit/>
              </a:bodyPr>
              <a:lstStyle/>
              <a:p>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𝐵𝑆</m:t>
                      </m:r>
                      <m:r>
                        <a:rPr lang="en-US" i="1">
                          <a:latin typeface="Cambria Math" panose="02040503050406030204" pitchFamily="18" charset="0"/>
                        </a:rPr>
                        <m:t>= </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r>
                            <a:rPr lang="en-US" i="1">
                              <a:latin typeface="Cambria Math" panose="02040503050406030204" pitchFamily="18" charset="0"/>
                            </a:rPr>
                            <m:t>−2</m:t>
                          </m:r>
                          <m:r>
                            <a:rPr lang="en-US" i="1">
                              <a:latin typeface="Cambria Math" panose="02040503050406030204" pitchFamily="18" charset="0"/>
                            </a:rPr>
                            <m:t>𝜀</m:t>
                          </m:r>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𝜀</m:t>
                              </m:r>
                            </m:e>
                            <m:sup>
                              <m:r>
                                <a:rPr lang="en-US" i="1">
                                  <a:latin typeface="Cambria Math" panose="02040503050406030204" pitchFamily="18" charset="0"/>
                                </a:rPr>
                                <m:t>2</m:t>
                              </m:r>
                            </m:sup>
                          </m:sSup>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e>
                            <m:sup>
                              <m:r>
                                <a:rPr lang="en-US" i="1">
                                  <a:latin typeface="Cambria Math" panose="02040503050406030204" pitchFamily="18" charset="0"/>
                                </a:rPr>
                                <m:t>2</m:t>
                              </m:r>
                            </m:sup>
                          </m:sSup>
                        </m:e>
                      </m:rad>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=1.303</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𝜀</m:t>
                      </m:r>
                      <m:r>
                        <a:rPr lang="en-US" i="1">
                          <a:latin typeface="Cambria Math" panose="02040503050406030204" pitchFamily="18" charset="0"/>
                        </a:rPr>
                        <m:t>=1.056</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=0.788</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330035" y="4858321"/>
                <a:ext cx="8312727" cy="1764009"/>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3412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973" y="1034473"/>
            <a:ext cx="8971914" cy="4366799"/>
          </a:xfrm>
          <a:prstGeom prst="rect">
            <a:avLst/>
          </a:prstGeom>
        </p:spPr>
      </p:pic>
      <p:sp>
        <p:nvSpPr>
          <p:cNvPr id="9" name="Title 1"/>
          <p:cNvSpPr txBox="1">
            <a:spLocks/>
          </p:cNvSpPr>
          <p:nvPr/>
        </p:nvSpPr>
        <p:spPr>
          <a:xfrm rot="16200000">
            <a:off x="-1933645" y="2366818"/>
            <a:ext cx="7121236"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Location/Mag Data (VSO)</a:t>
            </a:r>
            <a:endParaRPr lang="en-US" dirty="0"/>
          </a:p>
        </p:txBody>
      </p:sp>
      <p:sp>
        <p:nvSpPr>
          <p:cNvPr id="2" name="TextBox 1"/>
          <p:cNvSpPr txBox="1"/>
          <p:nvPr/>
        </p:nvSpPr>
        <p:spPr>
          <a:xfrm>
            <a:off x="2244435" y="5514109"/>
            <a:ext cx="8354452" cy="923330"/>
          </a:xfrm>
          <a:prstGeom prst="rect">
            <a:avLst/>
          </a:prstGeom>
          <a:noFill/>
        </p:spPr>
        <p:txBody>
          <a:bodyPr wrap="square" rtlCol="0">
            <a:spAutoFit/>
          </a:bodyPr>
          <a:lstStyle/>
          <a:p>
            <a:r>
              <a:rPr lang="en-US" dirty="0" smtClean="0"/>
              <a:t>Magnetic field strength is low in the IMF, direction is mostly random</a:t>
            </a:r>
          </a:p>
          <a:p>
            <a:r>
              <a:rPr lang="en-US" dirty="0" smtClean="0"/>
              <a:t>Magnetic field strength high closest to Venus within BS</a:t>
            </a:r>
          </a:p>
          <a:p>
            <a:r>
              <a:rPr lang="en-US" dirty="0" smtClean="0"/>
              <a:t>Less variation in magnetic field direction within BS</a:t>
            </a:r>
            <a:endParaRPr lang="en-US" dirty="0"/>
          </a:p>
        </p:txBody>
      </p:sp>
    </p:spTree>
    <p:extLst>
      <p:ext uri="{BB962C8B-B14F-4D97-AF65-F5344CB8AC3E}">
        <p14:creationId xmlns:p14="http://schemas.microsoft.com/office/powerpoint/2010/main" val="2632312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372195" y="279630"/>
            <a:ext cx="6156960" cy="5369465"/>
            <a:chOff x="3583709" y="951249"/>
            <a:chExt cx="5009876" cy="4154056"/>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709" y="951249"/>
              <a:ext cx="4763655" cy="4154056"/>
            </a:xfrm>
            <a:prstGeom prst="rect">
              <a:avLst/>
            </a:prstGeom>
          </p:spPr>
        </p:pic>
        <p:sp>
          <p:nvSpPr>
            <p:cNvPr id="3" name="TextBox 2"/>
            <p:cNvSpPr txBox="1"/>
            <p:nvPr/>
          </p:nvSpPr>
          <p:spPr>
            <a:xfrm rot="16200000">
              <a:off x="7840172" y="2817052"/>
              <a:ext cx="1260605" cy="246221"/>
            </a:xfrm>
            <a:prstGeom prst="rect">
              <a:avLst/>
            </a:prstGeom>
            <a:noFill/>
          </p:spPr>
          <p:txBody>
            <a:bodyPr wrap="square" rtlCol="0">
              <a:spAutoFit/>
            </a:bodyPr>
            <a:lstStyle/>
            <a:p>
              <a:pPr algn="ctr"/>
              <a:r>
                <a:rPr lang="en-US" sz="1000" dirty="0" smtClean="0">
                  <a:latin typeface="Helvetica" panose="020B0604020202020204" pitchFamily="34" charset="0"/>
                  <a:cs typeface="Helvetica" panose="020B0604020202020204" pitchFamily="34" charset="0"/>
                </a:rPr>
                <a:t>|B| Strength (</a:t>
              </a:r>
              <a:r>
                <a:rPr lang="en-US" sz="1000" dirty="0" err="1" smtClean="0">
                  <a:latin typeface="Helvetica" panose="020B0604020202020204" pitchFamily="34" charset="0"/>
                  <a:cs typeface="Helvetica" panose="020B0604020202020204" pitchFamily="34" charset="0"/>
                </a:rPr>
                <a:t>nT</a:t>
              </a:r>
              <a:r>
                <a:rPr lang="en-US" sz="1000" dirty="0" smtClean="0">
                  <a:latin typeface="Helvetica" panose="020B0604020202020204" pitchFamily="34" charset="0"/>
                  <a:cs typeface="Helvetica" panose="020B0604020202020204" pitchFamily="34" charset="0"/>
                </a:rPr>
                <a:t>)</a:t>
              </a:r>
              <a:endParaRPr lang="en-US" sz="1000" dirty="0">
                <a:latin typeface="Helvetica" panose="020B0604020202020204" pitchFamily="34" charset="0"/>
                <a:cs typeface="Helvetica" panose="020B0604020202020204" pitchFamily="34" charset="0"/>
              </a:endParaRPr>
            </a:p>
          </p:txBody>
        </p:sp>
      </p:grpSp>
      <p:sp>
        <p:nvSpPr>
          <p:cNvPr id="4" name="Title 1"/>
          <p:cNvSpPr txBox="1">
            <a:spLocks/>
          </p:cNvSpPr>
          <p:nvPr/>
        </p:nvSpPr>
        <p:spPr>
          <a:xfrm rot="16200000">
            <a:off x="-1933645" y="2366818"/>
            <a:ext cx="7121236"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Location/Mag Data (VSO)</a:t>
            </a:r>
            <a:endParaRPr lang="en-US" dirty="0"/>
          </a:p>
        </p:txBody>
      </p:sp>
      <p:sp>
        <p:nvSpPr>
          <p:cNvPr id="5" name="TextBox 4"/>
          <p:cNvSpPr txBox="1"/>
          <p:nvPr/>
        </p:nvSpPr>
        <p:spPr>
          <a:xfrm>
            <a:off x="3372195" y="5464429"/>
            <a:ext cx="8354452" cy="369332"/>
          </a:xfrm>
          <a:prstGeom prst="rect">
            <a:avLst/>
          </a:prstGeom>
          <a:noFill/>
        </p:spPr>
        <p:txBody>
          <a:bodyPr wrap="square" rtlCol="0">
            <a:spAutoFit/>
          </a:bodyPr>
          <a:lstStyle/>
          <a:p>
            <a:r>
              <a:rPr lang="en-US" dirty="0" smtClean="0"/>
              <a:t>3D representation of previous plots (bow shock not included)</a:t>
            </a:r>
            <a:endParaRPr lang="en-US" dirty="0"/>
          </a:p>
        </p:txBody>
      </p:sp>
    </p:spTree>
    <p:extLst>
      <p:ext uri="{BB962C8B-B14F-4D97-AF65-F5344CB8AC3E}">
        <p14:creationId xmlns:p14="http://schemas.microsoft.com/office/powerpoint/2010/main" val="1543852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44435" y="5514109"/>
                <a:ext cx="8354452"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Found clock angle at 2 spots (1 </a:t>
                </a:r>
                <a:r>
                  <a:rPr lang="en-US" dirty="0" err="1" smtClean="0"/>
                  <a:t>hr</a:t>
                </a:r>
                <a:r>
                  <a:rPr lang="en-US" dirty="0" smtClean="0"/>
                  <a:t> long each) outside the BS + 10% buffer</a:t>
                </a:r>
              </a:p>
              <a:p>
                <a:pPr marL="285750" indent="-285750">
                  <a:buFont typeface="Arial" panose="020B0604020202020204" pitchFamily="34" charset="0"/>
                  <a:buChar char="•"/>
                </a:pPr>
                <a:r>
                  <a:rPr lang="en-US" dirty="0" smtClean="0"/>
                  <a:t>Interpolate data within BS using nearest neighbor to CA1 and CA2</a:t>
                </a:r>
              </a:p>
              <a:p>
                <a:pPr marL="285750" indent="-285750">
                  <a:buFont typeface="Arial" panose="020B0604020202020204" pitchFamily="34" charset="0"/>
                  <a:buChar char="•"/>
                </a:pPr>
                <a:r>
                  <a:rPr lang="en-US" dirty="0" smtClean="0"/>
                  <a:t>Rotate from VSO to VSE using –CA (</a:t>
                </a:r>
                <a14:m>
                  <m:oMath xmlns:m="http://schemas.openxmlformats.org/officeDocument/2006/math">
                    <m:r>
                      <a:rPr lang="en-US" i="1">
                        <a:latin typeface="Cambria Math" panose="02040503050406030204" pitchFamily="18" charset="0"/>
                      </a:rPr>
                      <m:t>𝜃</m:t>
                    </m:r>
                  </m:oMath>
                </a14:m>
                <a:r>
                  <a:rPr lang="en-US" dirty="0" smtClean="0"/>
                  <a:t>) and 3D rotation matrix</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244435" y="5514109"/>
                <a:ext cx="8354452" cy="923330"/>
              </a:xfrm>
              <a:prstGeom prst="rect">
                <a:avLst/>
              </a:prstGeom>
              <a:blipFill>
                <a:blip r:embed="rId2"/>
                <a:stretch>
                  <a:fillRect l="-438" t="-3974" b="-9934"/>
                </a:stretch>
              </a:blipFill>
            </p:spPr>
            <p:txBody>
              <a:bodyPr/>
              <a:lstStyle/>
              <a:p>
                <a:r>
                  <a:rPr lang="en-US">
                    <a:noFill/>
                  </a:rPr>
                  <a:t> </a:t>
                </a:r>
              </a:p>
            </p:txBody>
          </p:sp>
        </mc:Fallback>
      </mc:AlternateContent>
      <p:sp>
        <p:nvSpPr>
          <p:cNvPr id="3" name="Oval 2"/>
          <p:cNvSpPr/>
          <p:nvPr/>
        </p:nvSpPr>
        <p:spPr>
          <a:xfrm>
            <a:off x="2115127" y="1948873"/>
            <a:ext cx="544946" cy="526472"/>
          </a:xfrm>
          <a:prstGeom prst="ellipse">
            <a:avLst/>
          </a:prstGeom>
          <a:gradFill flip="none" rotWithShape="1">
            <a:gsLst>
              <a:gs pos="55500">
                <a:schemeClr val="bg1"/>
              </a:gs>
              <a:gs pos="46000">
                <a:schemeClr val="tx1"/>
              </a:gs>
              <a:gs pos="0">
                <a:schemeClr val="tx1"/>
              </a:gs>
              <a:gs pos="74000">
                <a:schemeClr val="bg1"/>
              </a:gs>
              <a:gs pos="89000">
                <a:schemeClr val="bg1"/>
              </a:gs>
              <a:gs pos="100000">
                <a:schemeClr val="bg1"/>
              </a:gs>
            </a:gsLst>
            <a:lin ang="0" scaled="0"/>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p:cNvSpPr/>
          <p:nvPr/>
        </p:nvSpPr>
        <p:spPr>
          <a:xfrm rot="3229181">
            <a:off x="1348510" y="2564248"/>
            <a:ext cx="3851563" cy="175490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7"/>
          <p:cNvSpPr/>
          <p:nvPr/>
        </p:nvSpPr>
        <p:spPr>
          <a:xfrm>
            <a:off x="-150219" y="1500223"/>
            <a:ext cx="3158836" cy="1423772"/>
          </a:xfrm>
          <a:prstGeom prst="arc">
            <a:avLst/>
          </a:pr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C00000"/>
              </a:solidFill>
            </a:endParaRPr>
          </a:p>
        </p:txBody>
      </p:sp>
      <p:sp>
        <p:nvSpPr>
          <p:cNvPr id="9" name="Arc 8"/>
          <p:cNvSpPr/>
          <p:nvPr/>
        </p:nvSpPr>
        <p:spPr>
          <a:xfrm flipV="1">
            <a:off x="-150219" y="1459173"/>
            <a:ext cx="3158836" cy="1505871"/>
          </a:xfrm>
          <a:prstGeom prst="arc">
            <a:avLst/>
          </a:prstGeom>
          <a:ln w="381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C00000"/>
              </a:solidFill>
            </a:endParaRPr>
          </a:p>
        </p:txBody>
      </p:sp>
      <p:sp>
        <p:nvSpPr>
          <p:cNvPr id="10" name="Rectangle 9"/>
          <p:cNvSpPr/>
          <p:nvPr/>
        </p:nvSpPr>
        <p:spPr>
          <a:xfrm rot="-1500000">
            <a:off x="2085659" y="3018889"/>
            <a:ext cx="205662" cy="501226"/>
          </a:xfrm>
          <a:prstGeom prst="rect">
            <a:avLst/>
          </a:prstGeom>
          <a:solidFill>
            <a:schemeClr val="accent1">
              <a:lumMod val="20000"/>
              <a:lumOff val="80000"/>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3000000">
            <a:off x="3171460" y="1938125"/>
            <a:ext cx="205662" cy="501226"/>
          </a:xfrm>
          <a:prstGeom prst="rect">
            <a:avLst/>
          </a:prstGeom>
          <a:solidFill>
            <a:srgbClr val="7030A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6665264" y="1104537"/>
                <a:ext cx="1715790" cy="596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𝐶𝐴</m:t>
                      </m:r>
                      <m:r>
                        <a:rPr lang="en-US" b="0" i="1" smtClean="0">
                          <a:latin typeface="Cambria Math" panose="02040503050406030204" pitchFamily="18" charset="0"/>
                        </a:rPr>
                        <m:t>=</m:t>
                      </m:r>
                      <m:r>
                        <m:rPr>
                          <m:sty m:val="p"/>
                        </m:rPr>
                        <a:rPr lang="en-US" b="0" i="0" smtClean="0">
                          <a:latin typeface="Cambria Math" panose="02040503050406030204" pitchFamily="18" charset="0"/>
                        </a:rPr>
                        <m:t>arctan</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𝑍</m:t>
                              </m:r>
                            </m:sub>
                          </m:sSub>
                        </m:num>
                        <m:den>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𝑦</m:t>
                              </m:r>
                            </m:sub>
                          </m:sSub>
                        </m:den>
                      </m:f>
                      <m:r>
                        <a:rPr lang="en-US" b="0" i="1" smtClean="0">
                          <a:latin typeface="Cambria Math" panose="02040503050406030204" pitchFamily="18"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665264" y="1104537"/>
                <a:ext cx="1715790" cy="596317"/>
              </a:xfrm>
              <a:prstGeom prst="rect">
                <a:avLst/>
              </a:prstGeom>
              <a:blipFill>
                <a:blip r:embed="rId3"/>
                <a:stretch>
                  <a:fillRect/>
                </a:stretch>
              </a:blipFill>
            </p:spPr>
            <p:txBody>
              <a:bodyPr/>
              <a:lstStyle/>
              <a:p>
                <a:r>
                  <a:rPr lang="en-US">
                    <a:noFill/>
                  </a:rPr>
                  <a:t> </a:t>
                </a:r>
              </a:p>
            </p:txBody>
          </p:sp>
        </mc:Fallback>
      </mc:AlternateContent>
      <p:sp>
        <p:nvSpPr>
          <p:cNvPr id="14" name="Oval 13"/>
          <p:cNvSpPr/>
          <p:nvPr/>
        </p:nvSpPr>
        <p:spPr>
          <a:xfrm>
            <a:off x="1909947" y="2050473"/>
            <a:ext cx="125748" cy="1136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5597643" y="2015153"/>
            <a:ext cx="3770135" cy="1362354"/>
            <a:chOff x="5501040" y="2003508"/>
            <a:chExt cx="3770135" cy="1362354"/>
          </a:xfrm>
        </p:grpSpPr>
        <mc:AlternateContent xmlns:mc="http://schemas.openxmlformats.org/markup-compatibility/2006" xmlns:a14="http://schemas.microsoft.com/office/drawing/2010/main">
          <mc:Choice Requires="a14">
            <p:sp>
              <p:nvSpPr>
                <p:cNvPr id="16" name="Rectangle 15"/>
                <p:cNvSpPr/>
                <p:nvPr/>
              </p:nvSpPr>
              <p:spPr>
                <a:xfrm>
                  <a:off x="5501040" y="2393160"/>
                  <a:ext cx="3770135"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𝑋</m:t>
                                      </m:r>
                                    </m:sub>
                                  </m:sSub>
                                </m:e>
                              </m:m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𝑦</m:t>
                                      </m:r>
                                    </m:sub>
                                  </m:sSub>
                                </m:e>
                              </m:m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𝑧</m:t>
                                      </m:r>
                                    </m:sub>
                                  </m:sSub>
                                </m:e>
                              </m:mr>
                            </m:m>
                          </m:e>
                        </m:d>
                        <m:r>
                          <a:rPr lang="en-US" i="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d>
                                    <m:dPr>
                                      <m:begChr m:val=""/>
                                      <m:ctrlPr>
                                        <a:rPr lang="en-US" i="1">
                                          <a:latin typeface="Cambria Math" panose="02040503050406030204" pitchFamily="18" charset="0"/>
                                        </a:rPr>
                                      </m:ctrlPr>
                                    </m:dPr>
                                    <m:e>
                                      <m:r>
                                        <m:rPr>
                                          <m:sty m:val="p"/>
                                        </m:rPr>
                                        <a:rPr lang="en-US" i="0">
                                          <a:latin typeface="Cambria Math" panose="02040503050406030204" pitchFamily="18" charset="0"/>
                                        </a:rPr>
                                        <m:t>co</m:t>
                                      </m:r>
                                      <m:func>
                                        <m:funcPr>
                                          <m:ctrlPr>
                                            <a:rPr lang="en-US" i="1">
                                              <a:latin typeface="Cambria Math" panose="02040503050406030204" pitchFamily="18" charset="0"/>
                                            </a:rPr>
                                          </m:ctrlPr>
                                        </m:funcPr>
                                        <m:fName>
                                          <m:r>
                                            <m:rPr>
                                              <m:sty m:val="p"/>
                                            </m:rPr>
                                            <a:rPr lang="en-US" i="0">
                                              <a:latin typeface="Cambria Math" panose="02040503050406030204" pitchFamily="18" charset="0"/>
                                            </a:rPr>
                                            <m:t>s</m:t>
                                          </m:r>
                                        </m:fName>
                                        <m:e>
                                          <m:r>
                                            <a:rPr lang="en-US" i="0">
                                              <a:latin typeface="Cambria Math" panose="02040503050406030204" pitchFamily="18" charset="0"/>
                                            </a:rPr>
                                            <m:t>(</m:t>
                                          </m:r>
                                        </m:e>
                                      </m:func>
                                      <m:r>
                                        <a:rPr lang="en-US" i="1">
                                          <a:latin typeface="Cambria Math" panose="02040503050406030204" pitchFamily="18" charset="0"/>
                                        </a:rPr>
                                        <m:t>𝜃</m:t>
                                      </m:r>
                                    </m:e>
                                  </m:d>
                                </m:e>
                                <m:e>
                                  <m:d>
                                    <m:dPr>
                                      <m:begChr m:val=""/>
                                      <m:ctrlPr>
                                        <a:rPr lang="en-US" i="1">
                                          <a:latin typeface="Cambria Math" panose="02040503050406030204" pitchFamily="18" charset="0"/>
                                        </a:rPr>
                                      </m:ctrlPr>
                                    </m:dPr>
                                    <m:e>
                                      <m:r>
                                        <a:rPr lang="en-US" i="0">
                                          <a:latin typeface="Cambria Math" panose="02040503050406030204" pitchFamily="18" charset="0"/>
                                        </a:rPr>
                                        <m:t>−</m:t>
                                      </m:r>
                                      <m:r>
                                        <m:rPr>
                                          <m:sty m:val="p"/>
                                        </m:rPr>
                                        <a:rPr lang="en-US" i="0">
                                          <a:latin typeface="Cambria Math" panose="02040503050406030204" pitchFamily="18" charset="0"/>
                                        </a:rPr>
                                        <m:t>si</m:t>
                                      </m:r>
                                      <m:func>
                                        <m:funcPr>
                                          <m:ctrlPr>
                                            <a:rPr lang="en-US" i="1">
                                              <a:latin typeface="Cambria Math" panose="02040503050406030204" pitchFamily="18" charset="0"/>
                                            </a:rPr>
                                          </m:ctrlPr>
                                        </m:funcPr>
                                        <m:fName>
                                          <m:r>
                                            <m:rPr>
                                              <m:sty m:val="p"/>
                                            </m:rPr>
                                            <a:rPr lang="en-US" i="0">
                                              <a:latin typeface="Cambria Math" panose="02040503050406030204" pitchFamily="18" charset="0"/>
                                            </a:rPr>
                                            <m:t>n</m:t>
                                          </m:r>
                                        </m:fName>
                                        <m:e>
                                          <m:r>
                                            <a:rPr lang="en-US" i="0">
                                              <a:latin typeface="Cambria Math" panose="02040503050406030204" pitchFamily="18" charset="0"/>
                                            </a:rPr>
                                            <m:t>(</m:t>
                                          </m:r>
                                        </m:e>
                                      </m:func>
                                      <m:r>
                                        <a:rPr lang="en-US" i="1">
                                          <a:latin typeface="Cambria Math" panose="02040503050406030204" pitchFamily="18" charset="0"/>
                                        </a:rPr>
                                        <m:t>𝜃</m:t>
                                      </m:r>
                                    </m:e>
                                  </m:d>
                                </m:e>
                              </m:mr>
                              <m:mr>
                                <m:e>
                                  <m:r>
                                    <a:rPr lang="en-US" i="0">
                                      <a:latin typeface="Cambria Math" panose="02040503050406030204" pitchFamily="18" charset="0"/>
                                    </a:rPr>
                                    <m:t>0</m:t>
                                  </m:r>
                                </m:e>
                                <m:e>
                                  <m:d>
                                    <m:dPr>
                                      <m:begChr m:val=""/>
                                      <m:ctrlPr>
                                        <a:rPr lang="en-US" i="1">
                                          <a:latin typeface="Cambria Math" panose="02040503050406030204" pitchFamily="18" charset="0"/>
                                        </a:rPr>
                                      </m:ctrlPr>
                                    </m:dPr>
                                    <m:e>
                                      <m:r>
                                        <m:rPr>
                                          <m:sty m:val="p"/>
                                        </m:rPr>
                                        <a:rPr lang="en-US" i="0">
                                          <a:latin typeface="Cambria Math" panose="02040503050406030204" pitchFamily="18" charset="0"/>
                                        </a:rPr>
                                        <m:t>si</m:t>
                                      </m:r>
                                      <m:func>
                                        <m:funcPr>
                                          <m:ctrlPr>
                                            <a:rPr lang="en-US" i="1">
                                              <a:latin typeface="Cambria Math" panose="02040503050406030204" pitchFamily="18" charset="0"/>
                                            </a:rPr>
                                          </m:ctrlPr>
                                        </m:funcPr>
                                        <m:fName>
                                          <m:r>
                                            <m:rPr>
                                              <m:sty m:val="p"/>
                                            </m:rPr>
                                            <a:rPr lang="en-US" i="0">
                                              <a:latin typeface="Cambria Math" panose="02040503050406030204" pitchFamily="18" charset="0"/>
                                            </a:rPr>
                                            <m:t>n</m:t>
                                          </m:r>
                                        </m:fName>
                                        <m:e>
                                          <m:r>
                                            <a:rPr lang="en-US" i="0">
                                              <a:latin typeface="Cambria Math" panose="02040503050406030204" pitchFamily="18" charset="0"/>
                                            </a:rPr>
                                            <m:t>(</m:t>
                                          </m:r>
                                        </m:e>
                                      </m:func>
                                      <m:r>
                                        <a:rPr lang="en-US" i="1">
                                          <a:latin typeface="Cambria Math" panose="02040503050406030204" pitchFamily="18" charset="0"/>
                                        </a:rPr>
                                        <m:t>𝜃</m:t>
                                      </m:r>
                                    </m:e>
                                  </m:d>
                                </m:e>
                                <m:e>
                                  <m:d>
                                    <m:dPr>
                                      <m:begChr m:val=""/>
                                      <m:ctrlPr>
                                        <a:rPr lang="en-US" i="1">
                                          <a:latin typeface="Cambria Math" panose="02040503050406030204" pitchFamily="18" charset="0"/>
                                        </a:rPr>
                                      </m:ctrlPr>
                                    </m:dPr>
                                    <m:e>
                                      <m:r>
                                        <m:rPr>
                                          <m:sty m:val="p"/>
                                        </m:rPr>
                                        <a:rPr lang="en-US" i="0">
                                          <a:latin typeface="Cambria Math" panose="02040503050406030204" pitchFamily="18" charset="0"/>
                                        </a:rPr>
                                        <m:t>co</m:t>
                                      </m:r>
                                      <m:func>
                                        <m:funcPr>
                                          <m:ctrlPr>
                                            <a:rPr lang="en-US" i="1">
                                              <a:latin typeface="Cambria Math" panose="02040503050406030204" pitchFamily="18" charset="0"/>
                                            </a:rPr>
                                          </m:ctrlPr>
                                        </m:funcPr>
                                        <m:fName>
                                          <m:r>
                                            <m:rPr>
                                              <m:sty m:val="p"/>
                                            </m:rPr>
                                            <a:rPr lang="en-US" i="0">
                                              <a:latin typeface="Cambria Math" panose="02040503050406030204" pitchFamily="18" charset="0"/>
                                            </a:rPr>
                                            <m:t>s</m:t>
                                          </m:r>
                                        </m:fName>
                                        <m:e>
                                          <m:r>
                                            <a:rPr lang="en-US" i="0">
                                              <a:latin typeface="Cambria Math" panose="02040503050406030204" pitchFamily="18" charset="0"/>
                                            </a:rPr>
                                            <m:t>(</m:t>
                                          </m:r>
                                        </m:e>
                                      </m:func>
                                      <m:r>
                                        <a:rPr lang="en-US" i="1">
                                          <a:latin typeface="Cambria Math" panose="02040503050406030204" pitchFamily="18" charset="0"/>
                                        </a:rPr>
                                        <m:t>𝜃</m:t>
                                      </m:r>
                                    </m:e>
                                  </m:d>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𝑋</m:t>
                                      </m:r>
                                    </m:sub>
                                  </m:sSub>
                                </m:e>
                              </m:m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𝑦</m:t>
                                      </m:r>
                                    </m:sub>
                                  </m:sSub>
                                </m:e>
                              </m:mr>
                              <m:mr>
                                <m:e>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𝑧</m:t>
                                      </m:r>
                                    </m:sub>
                                  </m:sSub>
                                </m:e>
                              </m:mr>
                            </m:m>
                          </m:e>
                        </m:d>
                      </m:oMath>
                    </m:oMathPara>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5501040" y="2393160"/>
                  <a:ext cx="3770135" cy="972702"/>
                </a:xfrm>
                <a:prstGeom prst="rect">
                  <a:avLst/>
                </a:prstGeom>
                <a:blipFill>
                  <a:blip r:embed="rId4"/>
                  <a:stretch>
                    <a:fillRect/>
                  </a:stretch>
                </a:blipFill>
              </p:spPr>
              <p:txBody>
                <a:bodyPr/>
                <a:lstStyle/>
                <a:p>
                  <a:r>
                    <a:rPr lang="en-US">
                      <a:noFill/>
                    </a:rPr>
                    <a:t> </a:t>
                  </a:r>
                </a:p>
              </p:txBody>
            </p:sp>
          </mc:Fallback>
        </mc:AlternateContent>
        <p:sp>
          <p:nvSpPr>
            <p:cNvPr id="17" name="TextBox 16"/>
            <p:cNvSpPr txBox="1"/>
            <p:nvPr/>
          </p:nvSpPr>
          <p:spPr>
            <a:xfrm>
              <a:off x="5587540" y="2004072"/>
              <a:ext cx="548640" cy="369332"/>
            </a:xfrm>
            <a:prstGeom prst="rect">
              <a:avLst/>
            </a:prstGeom>
            <a:noFill/>
          </p:spPr>
          <p:txBody>
            <a:bodyPr wrap="square" rtlCol="0">
              <a:spAutoFit/>
            </a:bodyPr>
            <a:lstStyle/>
            <a:p>
              <a:r>
                <a:rPr lang="en-US" dirty="0" smtClean="0"/>
                <a:t>VSE</a:t>
              </a:r>
              <a:endParaRPr lang="en-US" dirty="0"/>
            </a:p>
          </p:txBody>
        </p:sp>
        <p:sp>
          <p:nvSpPr>
            <p:cNvPr id="18" name="TextBox 17"/>
            <p:cNvSpPr txBox="1"/>
            <p:nvPr/>
          </p:nvSpPr>
          <p:spPr>
            <a:xfrm>
              <a:off x="8582071" y="2027442"/>
              <a:ext cx="656136" cy="369332"/>
            </a:xfrm>
            <a:prstGeom prst="rect">
              <a:avLst/>
            </a:prstGeom>
            <a:noFill/>
          </p:spPr>
          <p:txBody>
            <a:bodyPr wrap="square" rtlCol="0">
              <a:spAutoFit/>
            </a:bodyPr>
            <a:lstStyle/>
            <a:p>
              <a:r>
                <a:rPr lang="en-US" dirty="0" smtClean="0"/>
                <a:t>VSO</a:t>
              </a:r>
              <a:endParaRPr lang="en-US" dirty="0"/>
            </a:p>
          </p:txBody>
        </p:sp>
        <p:sp>
          <p:nvSpPr>
            <p:cNvPr id="19" name="TextBox 18"/>
            <p:cNvSpPr txBox="1"/>
            <p:nvPr/>
          </p:nvSpPr>
          <p:spPr>
            <a:xfrm>
              <a:off x="6421120" y="2003508"/>
              <a:ext cx="2204079" cy="369896"/>
            </a:xfrm>
            <a:prstGeom prst="rect">
              <a:avLst/>
            </a:prstGeom>
            <a:noFill/>
          </p:spPr>
          <p:txBody>
            <a:bodyPr wrap="square" rtlCol="0">
              <a:spAutoFit/>
            </a:bodyPr>
            <a:lstStyle/>
            <a:p>
              <a:pPr algn="ctr"/>
              <a:r>
                <a:rPr lang="en-US" dirty="0" smtClean="0"/>
                <a:t>Rotation Matrix</a:t>
              </a:r>
              <a:endParaRPr lang="en-US" dirty="0"/>
            </a:p>
          </p:txBody>
        </p:sp>
      </p:grpSp>
      <p:grpSp>
        <p:nvGrpSpPr>
          <p:cNvPr id="24" name="Group 23"/>
          <p:cNvGrpSpPr/>
          <p:nvPr/>
        </p:nvGrpSpPr>
        <p:grpSpPr>
          <a:xfrm>
            <a:off x="5501040" y="3560115"/>
            <a:ext cx="4070473" cy="1362354"/>
            <a:chOff x="5501040" y="3560115"/>
            <a:chExt cx="4070473" cy="1362354"/>
          </a:xfrm>
        </p:grpSpPr>
        <mc:AlternateContent xmlns:mc="http://schemas.openxmlformats.org/markup-compatibility/2006" xmlns:a14="http://schemas.microsoft.com/office/drawing/2010/main">
          <mc:Choice Requires="a14">
            <p:sp>
              <p:nvSpPr>
                <p:cNvPr id="20" name="Rectangle 19"/>
                <p:cNvSpPr/>
                <p:nvPr/>
              </p:nvSpPr>
              <p:spPr>
                <a:xfrm>
                  <a:off x="5501040" y="3949767"/>
                  <a:ext cx="4070473"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𝑋</m:t>
                                  </m:r>
                                  <m:r>
                                    <a:rPr lang="en-US" b="0" i="1" smtClean="0">
                                      <a:latin typeface="Cambria Math" panose="02040503050406030204" pitchFamily="18" charset="0"/>
                                    </a:rPr>
                                    <m:t>𝑆𝐶</m:t>
                                  </m:r>
                                </m:e>
                              </m:mr>
                              <m:mr>
                                <m:e>
                                  <m:r>
                                    <a:rPr lang="en-US" b="0" i="1" smtClean="0">
                                      <a:latin typeface="Cambria Math" panose="02040503050406030204" pitchFamily="18" charset="0"/>
                                    </a:rPr>
                                    <m:t>𝑌𝑆𝐶</m:t>
                                  </m:r>
                                </m:e>
                              </m:mr>
                              <m:mr>
                                <m:e>
                                  <m:r>
                                    <a:rPr lang="en-US" b="0" i="1" smtClean="0">
                                      <a:latin typeface="Cambria Math" panose="02040503050406030204" pitchFamily="18" charset="0"/>
                                    </a:rPr>
                                    <m:t>𝑍𝑆𝐶</m:t>
                                  </m:r>
                                </m:e>
                              </m:mr>
                            </m:m>
                          </m:e>
                        </m:d>
                        <m:r>
                          <a:rPr lang="en-US" i="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a:rPr lang="en-US" i="0">
                                      <a:latin typeface="Cambria Math" panose="02040503050406030204" pitchFamily="18" charset="0"/>
                                    </a:rPr>
                                    <m:t>1</m:t>
                                  </m:r>
                                </m:e>
                                <m:e>
                                  <m:r>
                                    <a:rPr lang="en-US" i="0">
                                      <a:latin typeface="Cambria Math" panose="02040503050406030204" pitchFamily="18" charset="0"/>
                                    </a:rPr>
                                    <m:t>0</m:t>
                                  </m:r>
                                </m:e>
                                <m:e>
                                  <m:r>
                                    <a:rPr lang="en-US" i="0">
                                      <a:latin typeface="Cambria Math" panose="02040503050406030204" pitchFamily="18" charset="0"/>
                                    </a:rPr>
                                    <m:t>0</m:t>
                                  </m:r>
                                </m:e>
                              </m:mr>
                              <m:mr>
                                <m:e>
                                  <m:r>
                                    <a:rPr lang="en-US" i="0">
                                      <a:latin typeface="Cambria Math" panose="02040503050406030204" pitchFamily="18" charset="0"/>
                                    </a:rPr>
                                    <m:t>0</m:t>
                                  </m:r>
                                </m:e>
                                <m:e>
                                  <m:d>
                                    <m:dPr>
                                      <m:begChr m:val=""/>
                                      <m:ctrlPr>
                                        <a:rPr lang="en-US" i="1">
                                          <a:latin typeface="Cambria Math" panose="02040503050406030204" pitchFamily="18" charset="0"/>
                                        </a:rPr>
                                      </m:ctrlPr>
                                    </m:dPr>
                                    <m:e>
                                      <m:r>
                                        <m:rPr>
                                          <m:sty m:val="p"/>
                                        </m:rPr>
                                        <a:rPr lang="en-US" i="0">
                                          <a:latin typeface="Cambria Math" panose="02040503050406030204" pitchFamily="18" charset="0"/>
                                        </a:rPr>
                                        <m:t>co</m:t>
                                      </m:r>
                                      <m:func>
                                        <m:funcPr>
                                          <m:ctrlPr>
                                            <a:rPr lang="en-US" i="1">
                                              <a:latin typeface="Cambria Math" panose="02040503050406030204" pitchFamily="18" charset="0"/>
                                            </a:rPr>
                                          </m:ctrlPr>
                                        </m:funcPr>
                                        <m:fName>
                                          <m:r>
                                            <m:rPr>
                                              <m:sty m:val="p"/>
                                            </m:rPr>
                                            <a:rPr lang="en-US" i="0">
                                              <a:latin typeface="Cambria Math" panose="02040503050406030204" pitchFamily="18" charset="0"/>
                                            </a:rPr>
                                            <m:t>s</m:t>
                                          </m:r>
                                        </m:fName>
                                        <m:e>
                                          <m:r>
                                            <a:rPr lang="en-US" i="0">
                                              <a:latin typeface="Cambria Math" panose="02040503050406030204" pitchFamily="18" charset="0"/>
                                            </a:rPr>
                                            <m:t>(</m:t>
                                          </m:r>
                                        </m:e>
                                      </m:func>
                                      <m:r>
                                        <a:rPr lang="en-US" i="1">
                                          <a:latin typeface="Cambria Math" panose="02040503050406030204" pitchFamily="18" charset="0"/>
                                        </a:rPr>
                                        <m:t>𝜃</m:t>
                                      </m:r>
                                    </m:e>
                                  </m:d>
                                </m:e>
                                <m:e>
                                  <m:d>
                                    <m:dPr>
                                      <m:begChr m:val=""/>
                                      <m:ctrlPr>
                                        <a:rPr lang="en-US" i="1">
                                          <a:latin typeface="Cambria Math" panose="02040503050406030204" pitchFamily="18" charset="0"/>
                                        </a:rPr>
                                      </m:ctrlPr>
                                    </m:dPr>
                                    <m:e>
                                      <m:r>
                                        <a:rPr lang="en-US" i="0">
                                          <a:latin typeface="Cambria Math" panose="02040503050406030204" pitchFamily="18" charset="0"/>
                                        </a:rPr>
                                        <m:t>−</m:t>
                                      </m:r>
                                      <m:r>
                                        <m:rPr>
                                          <m:sty m:val="p"/>
                                        </m:rPr>
                                        <a:rPr lang="en-US" i="0">
                                          <a:latin typeface="Cambria Math" panose="02040503050406030204" pitchFamily="18" charset="0"/>
                                        </a:rPr>
                                        <m:t>si</m:t>
                                      </m:r>
                                      <m:func>
                                        <m:funcPr>
                                          <m:ctrlPr>
                                            <a:rPr lang="en-US" i="1">
                                              <a:latin typeface="Cambria Math" panose="02040503050406030204" pitchFamily="18" charset="0"/>
                                            </a:rPr>
                                          </m:ctrlPr>
                                        </m:funcPr>
                                        <m:fName>
                                          <m:r>
                                            <m:rPr>
                                              <m:sty m:val="p"/>
                                            </m:rPr>
                                            <a:rPr lang="en-US" i="0">
                                              <a:latin typeface="Cambria Math" panose="02040503050406030204" pitchFamily="18" charset="0"/>
                                            </a:rPr>
                                            <m:t>n</m:t>
                                          </m:r>
                                        </m:fName>
                                        <m:e>
                                          <m:r>
                                            <a:rPr lang="en-US" i="0">
                                              <a:latin typeface="Cambria Math" panose="02040503050406030204" pitchFamily="18" charset="0"/>
                                            </a:rPr>
                                            <m:t>(</m:t>
                                          </m:r>
                                        </m:e>
                                      </m:func>
                                      <m:r>
                                        <a:rPr lang="en-US" i="1">
                                          <a:latin typeface="Cambria Math" panose="02040503050406030204" pitchFamily="18" charset="0"/>
                                        </a:rPr>
                                        <m:t>𝜃</m:t>
                                      </m:r>
                                    </m:e>
                                  </m:d>
                                </m:e>
                              </m:mr>
                              <m:mr>
                                <m:e>
                                  <m:r>
                                    <a:rPr lang="en-US" i="0">
                                      <a:latin typeface="Cambria Math" panose="02040503050406030204" pitchFamily="18" charset="0"/>
                                    </a:rPr>
                                    <m:t>0</m:t>
                                  </m:r>
                                </m:e>
                                <m:e>
                                  <m:d>
                                    <m:dPr>
                                      <m:begChr m:val=""/>
                                      <m:ctrlPr>
                                        <a:rPr lang="en-US" i="1">
                                          <a:latin typeface="Cambria Math" panose="02040503050406030204" pitchFamily="18" charset="0"/>
                                        </a:rPr>
                                      </m:ctrlPr>
                                    </m:dPr>
                                    <m:e>
                                      <m:r>
                                        <m:rPr>
                                          <m:sty m:val="p"/>
                                        </m:rPr>
                                        <a:rPr lang="en-US" i="0">
                                          <a:latin typeface="Cambria Math" panose="02040503050406030204" pitchFamily="18" charset="0"/>
                                        </a:rPr>
                                        <m:t>si</m:t>
                                      </m:r>
                                      <m:func>
                                        <m:funcPr>
                                          <m:ctrlPr>
                                            <a:rPr lang="en-US" i="1">
                                              <a:latin typeface="Cambria Math" panose="02040503050406030204" pitchFamily="18" charset="0"/>
                                            </a:rPr>
                                          </m:ctrlPr>
                                        </m:funcPr>
                                        <m:fName>
                                          <m:r>
                                            <m:rPr>
                                              <m:sty m:val="p"/>
                                            </m:rPr>
                                            <a:rPr lang="en-US" i="0">
                                              <a:latin typeface="Cambria Math" panose="02040503050406030204" pitchFamily="18" charset="0"/>
                                            </a:rPr>
                                            <m:t>n</m:t>
                                          </m:r>
                                        </m:fName>
                                        <m:e>
                                          <m:r>
                                            <a:rPr lang="en-US" i="0">
                                              <a:latin typeface="Cambria Math" panose="02040503050406030204" pitchFamily="18" charset="0"/>
                                            </a:rPr>
                                            <m:t>(</m:t>
                                          </m:r>
                                        </m:e>
                                      </m:func>
                                      <m:r>
                                        <a:rPr lang="en-US" i="1">
                                          <a:latin typeface="Cambria Math" panose="02040503050406030204" pitchFamily="18" charset="0"/>
                                        </a:rPr>
                                        <m:t>𝜃</m:t>
                                      </m:r>
                                    </m:e>
                                  </m:d>
                                </m:e>
                                <m:e>
                                  <m:d>
                                    <m:dPr>
                                      <m:begChr m:val=""/>
                                      <m:ctrlPr>
                                        <a:rPr lang="en-US" i="1">
                                          <a:latin typeface="Cambria Math" panose="02040503050406030204" pitchFamily="18" charset="0"/>
                                        </a:rPr>
                                      </m:ctrlPr>
                                    </m:dPr>
                                    <m:e>
                                      <m:r>
                                        <m:rPr>
                                          <m:sty m:val="p"/>
                                        </m:rPr>
                                        <a:rPr lang="en-US" i="0">
                                          <a:latin typeface="Cambria Math" panose="02040503050406030204" pitchFamily="18" charset="0"/>
                                        </a:rPr>
                                        <m:t>co</m:t>
                                      </m:r>
                                      <m:func>
                                        <m:funcPr>
                                          <m:ctrlPr>
                                            <a:rPr lang="en-US" i="1">
                                              <a:latin typeface="Cambria Math" panose="02040503050406030204" pitchFamily="18" charset="0"/>
                                            </a:rPr>
                                          </m:ctrlPr>
                                        </m:funcPr>
                                        <m:fName>
                                          <m:r>
                                            <m:rPr>
                                              <m:sty m:val="p"/>
                                            </m:rPr>
                                            <a:rPr lang="en-US" i="0">
                                              <a:latin typeface="Cambria Math" panose="02040503050406030204" pitchFamily="18" charset="0"/>
                                            </a:rPr>
                                            <m:t>s</m:t>
                                          </m:r>
                                        </m:fName>
                                        <m:e>
                                          <m:r>
                                            <a:rPr lang="en-US" i="0">
                                              <a:latin typeface="Cambria Math" panose="02040503050406030204" pitchFamily="18" charset="0"/>
                                            </a:rPr>
                                            <m:t>(</m:t>
                                          </m:r>
                                        </m:e>
                                      </m:func>
                                      <m:r>
                                        <a:rPr lang="en-US" i="1">
                                          <a:latin typeface="Cambria Math" panose="02040503050406030204" pitchFamily="18" charset="0"/>
                                        </a:rPr>
                                        <m:t>𝜃</m:t>
                                      </m:r>
                                    </m:e>
                                  </m:d>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𝑋</m:t>
                                  </m:r>
                                  <m:r>
                                    <a:rPr lang="en-US" b="0" i="1" smtClean="0">
                                      <a:latin typeface="Cambria Math" panose="02040503050406030204" pitchFamily="18" charset="0"/>
                                    </a:rPr>
                                    <m:t>𝑆𝐶</m:t>
                                  </m:r>
                                </m:e>
                              </m:mr>
                              <m:mr>
                                <m:e>
                                  <m:r>
                                    <a:rPr lang="en-US" b="0" i="1" smtClean="0">
                                      <a:latin typeface="Cambria Math" panose="02040503050406030204" pitchFamily="18" charset="0"/>
                                    </a:rPr>
                                    <m:t>𝑌𝑆𝐶</m:t>
                                  </m:r>
                                </m:e>
                              </m:mr>
                              <m:mr>
                                <m:e>
                                  <m:r>
                                    <a:rPr lang="en-US" b="0" i="1" smtClean="0">
                                      <a:latin typeface="Cambria Math" panose="02040503050406030204" pitchFamily="18" charset="0"/>
                                    </a:rPr>
                                    <m:t>𝑍𝑆𝐶</m:t>
                                  </m:r>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5501040" y="3949767"/>
                  <a:ext cx="4070473" cy="972702"/>
                </a:xfrm>
                <a:prstGeom prst="rect">
                  <a:avLst/>
                </a:prstGeom>
                <a:blipFill>
                  <a:blip r:embed="rId5"/>
                  <a:stretch>
                    <a:fillRect/>
                  </a:stretch>
                </a:blipFill>
              </p:spPr>
              <p:txBody>
                <a:bodyPr/>
                <a:lstStyle/>
                <a:p>
                  <a:r>
                    <a:rPr lang="en-US">
                      <a:noFill/>
                    </a:rPr>
                    <a:t> </a:t>
                  </a:r>
                </a:p>
              </p:txBody>
            </p:sp>
          </mc:Fallback>
        </mc:AlternateContent>
        <p:sp>
          <p:nvSpPr>
            <p:cNvPr id="21" name="TextBox 20"/>
            <p:cNvSpPr txBox="1"/>
            <p:nvPr/>
          </p:nvSpPr>
          <p:spPr>
            <a:xfrm>
              <a:off x="5648500" y="3560679"/>
              <a:ext cx="548640" cy="369332"/>
            </a:xfrm>
            <a:prstGeom prst="rect">
              <a:avLst/>
            </a:prstGeom>
            <a:noFill/>
          </p:spPr>
          <p:txBody>
            <a:bodyPr wrap="square" rtlCol="0">
              <a:spAutoFit/>
            </a:bodyPr>
            <a:lstStyle/>
            <a:p>
              <a:r>
                <a:rPr lang="en-US" dirty="0" smtClean="0"/>
                <a:t>VSE</a:t>
              </a:r>
              <a:endParaRPr lang="en-US" dirty="0"/>
            </a:p>
          </p:txBody>
        </p:sp>
        <p:sp>
          <p:nvSpPr>
            <p:cNvPr id="22" name="TextBox 21"/>
            <p:cNvSpPr txBox="1"/>
            <p:nvPr/>
          </p:nvSpPr>
          <p:spPr>
            <a:xfrm>
              <a:off x="8859339" y="3584550"/>
              <a:ext cx="656136" cy="369332"/>
            </a:xfrm>
            <a:prstGeom prst="rect">
              <a:avLst/>
            </a:prstGeom>
            <a:noFill/>
          </p:spPr>
          <p:txBody>
            <a:bodyPr wrap="square" rtlCol="0">
              <a:spAutoFit/>
            </a:bodyPr>
            <a:lstStyle/>
            <a:p>
              <a:r>
                <a:rPr lang="en-US" dirty="0" smtClean="0"/>
                <a:t>VSO</a:t>
              </a:r>
              <a:endParaRPr lang="en-US" dirty="0"/>
            </a:p>
          </p:txBody>
        </p:sp>
        <p:sp>
          <p:nvSpPr>
            <p:cNvPr id="23" name="TextBox 22"/>
            <p:cNvSpPr txBox="1"/>
            <p:nvPr/>
          </p:nvSpPr>
          <p:spPr>
            <a:xfrm>
              <a:off x="6573520" y="3560115"/>
              <a:ext cx="2204079" cy="369896"/>
            </a:xfrm>
            <a:prstGeom prst="rect">
              <a:avLst/>
            </a:prstGeom>
            <a:noFill/>
          </p:spPr>
          <p:txBody>
            <a:bodyPr wrap="square" rtlCol="0">
              <a:spAutoFit/>
            </a:bodyPr>
            <a:lstStyle/>
            <a:p>
              <a:pPr algn="ctr"/>
              <a:r>
                <a:rPr lang="en-US" dirty="0" smtClean="0"/>
                <a:t>Rotation Matrix</a:t>
              </a:r>
              <a:endParaRPr lang="en-US" dirty="0"/>
            </a:p>
          </p:txBody>
        </p:sp>
      </p:grpSp>
      <p:sp>
        <p:nvSpPr>
          <p:cNvPr id="4" name="Title 3"/>
          <p:cNvSpPr>
            <a:spLocks noGrp="1"/>
          </p:cNvSpPr>
          <p:nvPr>
            <p:ph type="title"/>
          </p:nvPr>
        </p:nvSpPr>
        <p:spPr/>
        <p:txBody>
          <a:bodyPr/>
          <a:lstStyle/>
          <a:p>
            <a:r>
              <a:rPr lang="en-US" dirty="0" smtClean="0"/>
              <a:t>Rotating to VSE</a:t>
            </a:r>
            <a:endParaRPr lang="en-US" dirty="0"/>
          </a:p>
        </p:txBody>
      </p:sp>
      <p:sp>
        <p:nvSpPr>
          <p:cNvPr id="6" name="TextBox 5"/>
          <p:cNvSpPr txBox="1"/>
          <p:nvPr/>
        </p:nvSpPr>
        <p:spPr>
          <a:xfrm rot="3890974">
            <a:off x="2175720" y="2963654"/>
            <a:ext cx="563417" cy="369332"/>
          </a:xfrm>
          <a:prstGeom prst="rect">
            <a:avLst/>
          </a:prstGeom>
          <a:noFill/>
        </p:spPr>
        <p:txBody>
          <a:bodyPr wrap="square" rtlCol="0">
            <a:spAutoFit/>
          </a:bodyPr>
          <a:lstStyle/>
          <a:p>
            <a:r>
              <a:rPr lang="en-US" dirty="0" smtClean="0"/>
              <a:t>CA1</a:t>
            </a:r>
            <a:endParaRPr lang="en-US" dirty="0"/>
          </a:p>
        </p:txBody>
      </p:sp>
      <p:sp>
        <p:nvSpPr>
          <p:cNvPr id="26" name="TextBox 25"/>
          <p:cNvSpPr txBox="1"/>
          <p:nvPr/>
        </p:nvSpPr>
        <p:spPr>
          <a:xfrm rot="2521252">
            <a:off x="3171872" y="1801422"/>
            <a:ext cx="563417" cy="369332"/>
          </a:xfrm>
          <a:prstGeom prst="rect">
            <a:avLst/>
          </a:prstGeom>
          <a:noFill/>
        </p:spPr>
        <p:txBody>
          <a:bodyPr wrap="square" rtlCol="0">
            <a:spAutoFit/>
          </a:bodyPr>
          <a:lstStyle/>
          <a:p>
            <a:r>
              <a:rPr lang="en-US" dirty="0" smtClean="0"/>
              <a:t>CA2</a:t>
            </a:r>
            <a:endParaRPr lang="en-US" dirty="0"/>
          </a:p>
        </p:txBody>
      </p:sp>
      <p:sp>
        <p:nvSpPr>
          <p:cNvPr id="27" name="TextBox 26"/>
          <p:cNvSpPr txBox="1"/>
          <p:nvPr/>
        </p:nvSpPr>
        <p:spPr>
          <a:xfrm rot="16669204">
            <a:off x="1270577" y="2401738"/>
            <a:ext cx="958721" cy="204453"/>
          </a:xfrm>
          <a:prstGeom prst="rect">
            <a:avLst/>
          </a:prstGeom>
          <a:noFill/>
        </p:spPr>
        <p:txBody>
          <a:bodyPr wrap="square" rtlCol="0">
            <a:spAutoFit/>
          </a:bodyPr>
          <a:lstStyle/>
          <a:p>
            <a:r>
              <a:rPr lang="en-US" sz="700" dirty="0" smtClean="0"/>
              <a:t>interpolate with CA1</a:t>
            </a:r>
            <a:endParaRPr lang="en-US" sz="700" dirty="0"/>
          </a:p>
        </p:txBody>
      </p:sp>
      <p:sp>
        <p:nvSpPr>
          <p:cNvPr id="28" name="TextBox 27"/>
          <p:cNvSpPr txBox="1"/>
          <p:nvPr/>
        </p:nvSpPr>
        <p:spPr>
          <a:xfrm rot="19205672">
            <a:off x="1731824" y="1608755"/>
            <a:ext cx="958721" cy="204453"/>
          </a:xfrm>
          <a:prstGeom prst="rect">
            <a:avLst/>
          </a:prstGeom>
          <a:noFill/>
        </p:spPr>
        <p:txBody>
          <a:bodyPr wrap="square" rtlCol="0">
            <a:spAutoFit/>
          </a:bodyPr>
          <a:lstStyle/>
          <a:p>
            <a:r>
              <a:rPr lang="en-US" sz="700" dirty="0" smtClean="0"/>
              <a:t>interpolate with CA2</a:t>
            </a:r>
            <a:endParaRPr lang="en-US" sz="700" dirty="0"/>
          </a:p>
        </p:txBody>
      </p:sp>
    </p:spTree>
    <p:extLst>
      <p:ext uri="{BB962C8B-B14F-4D97-AF65-F5344CB8AC3E}">
        <p14:creationId xmlns:p14="http://schemas.microsoft.com/office/powerpoint/2010/main" val="32743201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527" y="641190"/>
            <a:ext cx="9328611" cy="4540410"/>
          </a:xfrm>
          <a:prstGeom prst="rect">
            <a:avLst/>
          </a:prstGeom>
        </p:spPr>
      </p:pic>
      <p:sp>
        <p:nvSpPr>
          <p:cNvPr id="3" name="Title 1"/>
          <p:cNvSpPr txBox="1">
            <a:spLocks/>
          </p:cNvSpPr>
          <p:nvPr/>
        </p:nvSpPr>
        <p:spPr>
          <a:xfrm rot="16200000">
            <a:off x="-1933645" y="2366818"/>
            <a:ext cx="7121236"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Location/Mag Data (VSE)</a:t>
            </a:r>
            <a:endParaRPr lang="en-US" dirty="0"/>
          </a:p>
        </p:txBody>
      </p:sp>
      <p:sp>
        <p:nvSpPr>
          <p:cNvPr id="4" name="TextBox 3"/>
          <p:cNvSpPr txBox="1"/>
          <p:nvPr/>
        </p:nvSpPr>
        <p:spPr>
          <a:xfrm>
            <a:off x="2244435" y="5514109"/>
            <a:ext cx="8354452" cy="923330"/>
          </a:xfrm>
          <a:prstGeom prst="rect">
            <a:avLst/>
          </a:prstGeom>
          <a:noFill/>
        </p:spPr>
        <p:txBody>
          <a:bodyPr wrap="square" rtlCol="0">
            <a:spAutoFit/>
          </a:bodyPr>
          <a:lstStyle/>
          <a:p>
            <a:r>
              <a:rPr lang="en-US" dirty="0" smtClean="0"/>
              <a:t>We can see the magnetic field vectors are aligned with the Y axis in the Y vs. Z plot; therefore the rotation is most likely </a:t>
            </a:r>
            <a:r>
              <a:rPr lang="en-US" dirty="0" smtClean="0"/>
              <a:t>correct. We can also check this by </a:t>
            </a:r>
            <a:r>
              <a:rPr lang="en-US" dirty="0" err="1" smtClean="0"/>
              <a:t>overplotting</a:t>
            </a:r>
            <a:r>
              <a:rPr lang="en-US" dirty="0" smtClean="0"/>
              <a:t> just the </a:t>
            </a:r>
            <a:r>
              <a:rPr lang="en-US" dirty="0" err="1" smtClean="0"/>
              <a:t>Bx</a:t>
            </a:r>
            <a:r>
              <a:rPr lang="en-US" dirty="0" smtClean="0"/>
              <a:t> magnetic field data in the YZ plane.</a:t>
            </a:r>
            <a:endParaRPr lang="en-US" dirty="0"/>
          </a:p>
        </p:txBody>
      </p:sp>
    </p:spTree>
    <p:extLst>
      <p:ext uri="{BB962C8B-B14F-4D97-AF65-F5344CB8AC3E}">
        <p14:creationId xmlns:p14="http://schemas.microsoft.com/office/powerpoint/2010/main" val="9873684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the VSO to VSE Rotation</a:t>
            </a:r>
            <a:endParaRPr lang="en-US" dirty="0"/>
          </a:p>
        </p:txBody>
      </p:sp>
      <p:sp>
        <p:nvSpPr>
          <p:cNvPr id="3" name="Content Placeholder 2"/>
          <p:cNvSpPr>
            <a:spLocks noGrp="1"/>
          </p:cNvSpPr>
          <p:nvPr>
            <p:ph idx="1"/>
          </p:nvPr>
        </p:nvSpPr>
        <p:spPr/>
        <p:txBody>
          <a:bodyPr/>
          <a:lstStyle/>
          <a:p>
            <a:r>
              <a:rPr lang="en-US" dirty="0" smtClean="0"/>
              <a:t>Take nightside slice between </a:t>
            </a:r>
            <a:r>
              <a:rPr lang="en-US" dirty="0" smtClean="0">
                <a:cs typeface="Helvetica" panose="020B0604020202020204" pitchFamily="34" charset="0"/>
              </a:rPr>
              <a:t>-</a:t>
            </a:r>
            <a:r>
              <a:rPr lang="en-US" dirty="0">
                <a:cs typeface="Helvetica" panose="020B0604020202020204" pitchFamily="34" charset="0"/>
              </a:rPr>
              <a:t>1 R</a:t>
            </a:r>
            <a:r>
              <a:rPr lang="en-US" baseline="-25000" dirty="0">
                <a:cs typeface="Helvetica" panose="020B0604020202020204" pitchFamily="34" charset="0"/>
              </a:rPr>
              <a:t>V</a:t>
            </a:r>
            <a:r>
              <a:rPr lang="en-US" dirty="0">
                <a:cs typeface="Helvetica" panose="020B0604020202020204" pitchFamily="34" charset="0"/>
              </a:rPr>
              <a:t> to -2 R</a:t>
            </a:r>
            <a:r>
              <a:rPr lang="en-US" baseline="-25000" dirty="0">
                <a:cs typeface="Helvetica" panose="020B0604020202020204" pitchFamily="34" charset="0"/>
              </a:rPr>
              <a:t>V</a:t>
            </a:r>
            <a:r>
              <a:rPr lang="en-US" dirty="0">
                <a:cs typeface="Helvetica" panose="020B0604020202020204" pitchFamily="34" charset="0"/>
              </a:rPr>
              <a:t> </a:t>
            </a:r>
            <a:r>
              <a:rPr lang="en-US" dirty="0" smtClean="0">
                <a:cs typeface="Helvetica" panose="020B0604020202020204" pitchFamily="34" charset="0"/>
              </a:rPr>
              <a:t>XSC</a:t>
            </a:r>
            <a:endParaRPr lang="en-US" dirty="0"/>
          </a:p>
          <a:p>
            <a:r>
              <a:rPr lang="en-US" dirty="0" smtClean="0"/>
              <a:t>Scatter YSC vs ZSC data, colored by </a:t>
            </a:r>
            <a:r>
              <a:rPr lang="en-US" dirty="0" err="1" smtClean="0"/>
              <a:t>B</a:t>
            </a:r>
            <a:r>
              <a:rPr lang="en-US" baseline="-25000" dirty="0" err="1" smtClean="0"/>
              <a:t>x</a:t>
            </a:r>
            <a:r>
              <a:rPr lang="en-US" baseline="-25000" dirty="0" smtClean="0"/>
              <a:t> </a:t>
            </a:r>
            <a:r>
              <a:rPr lang="en-US" dirty="0" smtClean="0"/>
              <a:t>(- blue, + red)</a:t>
            </a:r>
            <a:endParaRPr lang="en-US" baseline="-25000" dirty="0" smtClean="0"/>
          </a:p>
          <a:p>
            <a:r>
              <a:rPr lang="en-US" dirty="0" err="1" smtClean="0"/>
              <a:t>Overplot</a:t>
            </a:r>
            <a:r>
              <a:rPr lang="en-US" dirty="0" smtClean="0"/>
              <a:t> each orbit of data</a:t>
            </a:r>
          </a:p>
          <a:p>
            <a:r>
              <a:rPr lang="en-US" dirty="0" smtClean="0"/>
              <a:t>We should see the magnetic field split left/right, with positive on the left and negative on the </a:t>
            </a:r>
            <a:r>
              <a:rPr lang="en-US" dirty="0" smtClean="0"/>
              <a:t>right, since the IMF lines will wrap around Venus</a:t>
            </a:r>
            <a:endParaRPr lang="en-US" dirty="0" smtClean="0"/>
          </a:p>
        </p:txBody>
      </p:sp>
      <p:grpSp>
        <p:nvGrpSpPr>
          <p:cNvPr id="36" name="Group 35"/>
          <p:cNvGrpSpPr/>
          <p:nvPr/>
        </p:nvGrpSpPr>
        <p:grpSpPr>
          <a:xfrm>
            <a:off x="3355383" y="3590964"/>
            <a:ext cx="6271006" cy="3541361"/>
            <a:chOff x="3355383" y="3590964"/>
            <a:chExt cx="6271006" cy="3541361"/>
          </a:xfrm>
        </p:grpSpPr>
        <p:cxnSp>
          <p:nvCxnSpPr>
            <p:cNvPr id="5" name="Straight Connector 4"/>
            <p:cNvCxnSpPr/>
            <p:nvPr/>
          </p:nvCxnSpPr>
          <p:spPr>
            <a:xfrm flipV="1">
              <a:off x="5401159" y="4548753"/>
              <a:ext cx="0" cy="1743559"/>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401159" y="5315919"/>
              <a:ext cx="0" cy="976393"/>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flipV="1">
              <a:off x="5747287" y="4548753"/>
              <a:ext cx="0" cy="17435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747287" y="5315919"/>
              <a:ext cx="0" cy="976393"/>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V="1">
              <a:off x="6088250" y="4548753"/>
              <a:ext cx="0" cy="17435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088250" y="5315919"/>
              <a:ext cx="0" cy="976393"/>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3" name="Oval 12"/>
            <p:cNvSpPr/>
            <p:nvPr/>
          </p:nvSpPr>
          <p:spPr>
            <a:xfrm rot="10800000">
              <a:off x="6632042" y="5098409"/>
              <a:ext cx="544946" cy="526472"/>
            </a:xfrm>
            <a:prstGeom prst="ellipse">
              <a:avLst/>
            </a:prstGeom>
            <a:gradFill flip="none" rotWithShape="1">
              <a:gsLst>
                <a:gs pos="55500">
                  <a:schemeClr val="bg1"/>
                </a:gs>
                <a:gs pos="46000">
                  <a:schemeClr val="tx1"/>
                </a:gs>
                <a:gs pos="0">
                  <a:schemeClr val="tx1"/>
                </a:gs>
                <a:gs pos="74000">
                  <a:schemeClr val="bg1"/>
                </a:gs>
                <a:gs pos="89000">
                  <a:schemeClr val="bg1"/>
                </a:gs>
                <a:gs pos="100000">
                  <a:schemeClr val="bg1"/>
                </a:gs>
              </a:gsLst>
              <a:lin ang="0" scaled="0"/>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Arc 15"/>
            <p:cNvSpPr/>
            <p:nvPr/>
          </p:nvSpPr>
          <p:spPr>
            <a:xfrm flipH="1" flipV="1">
              <a:off x="6348499" y="4470626"/>
              <a:ext cx="3175207" cy="1899811"/>
            </a:xfrm>
            <a:prstGeom prst="arc">
              <a:avLst>
                <a:gd name="adj1" fmla="val 19153009"/>
                <a:gd name="adj2" fmla="val 28496"/>
              </a:avLst>
            </a:prstGeom>
            <a:ln w="1905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C00000"/>
                </a:solidFill>
              </a:endParaRPr>
            </a:p>
          </p:txBody>
        </p:sp>
        <p:cxnSp>
          <p:nvCxnSpPr>
            <p:cNvPr id="17" name="Straight Arrow Connector 16"/>
            <p:cNvCxnSpPr>
              <a:stCxn id="16" idx="2"/>
            </p:cNvCxnSpPr>
            <p:nvPr/>
          </p:nvCxnSpPr>
          <p:spPr>
            <a:xfrm flipH="1" flipV="1">
              <a:off x="6348499" y="5315919"/>
              <a:ext cx="152" cy="91454"/>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9" name="Arc 18"/>
            <p:cNvSpPr/>
            <p:nvPr/>
          </p:nvSpPr>
          <p:spPr>
            <a:xfrm flipH="1">
              <a:off x="6348499" y="4538738"/>
              <a:ext cx="3175207" cy="1554361"/>
            </a:xfrm>
            <a:prstGeom prst="arc">
              <a:avLst>
                <a:gd name="adj1" fmla="val 19153009"/>
                <a:gd name="adj2" fmla="val 28496"/>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C00000"/>
                </a:solidFill>
              </a:endParaRPr>
            </a:p>
          </p:txBody>
        </p:sp>
        <p:sp>
          <p:nvSpPr>
            <p:cNvPr id="20" name="Arc 19"/>
            <p:cNvSpPr/>
            <p:nvPr/>
          </p:nvSpPr>
          <p:spPr>
            <a:xfrm flipH="1" flipV="1">
              <a:off x="6221277" y="3590964"/>
              <a:ext cx="2418377" cy="3541361"/>
            </a:xfrm>
            <a:prstGeom prst="arc">
              <a:avLst>
                <a:gd name="adj1" fmla="val 19068117"/>
                <a:gd name="adj2" fmla="val 28496"/>
              </a:avLst>
            </a:prstGeom>
            <a:ln w="1905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C00000"/>
                </a:solidFill>
              </a:endParaRPr>
            </a:p>
          </p:txBody>
        </p:sp>
        <p:sp>
          <p:nvSpPr>
            <p:cNvPr id="21" name="Arc 20"/>
            <p:cNvSpPr/>
            <p:nvPr/>
          </p:nvSpPr>
          <p:spPr>
            <a:xfrm flipH="1">
              <a:off x="6222569" y="3843985"/>
              <a:ext cx="2544288" cy="2979570"/>
            </a:xfrm>
            <a:prstGeom prst="arc">
              <a:avLst>
                <a:gd name="adj1" fmla="val 19633065"/>
                <a:gd name="adj2" fmla="val 28496"/>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C00000"/>
                </a:solidFill>
              </a:endParaRPr>
            </a:p>
          </p:txBody>
        </p:sp>
        <p:cxnSp>
          <p:nvCxnSpPr>
            <p:cNvPr id="22" name="Straight Arrow Connector 21"/>
            <p:cNvCxnSpPr/>
            <p:nvPr/>
          </p:nvCxnSpPr>
          <p:spPr>
            <a:xfrm flipH="1" flipV="1">
              <a:off x="6222569" y="5315918"/>
              <a:ext cx="19" cy="35704"/>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6" name="Arc 25"/>
            <p:cNvSpPr/>
            <p:nvPr/>
          </p:nvSpPr>
          <p:spPr>
            <a:xfrm flipH="1" flipV="1">
              <a:off x="6451182" y="4754332"/>
              <a:ext cx="3175207" cy="1271496"/>
            </a:xfrm>
            <a:prstGeom prst="arc">
              <a:avLst>
                <a:gd name="adj1" fmla="val 19555156"/>
                <a:gd name="adj2" fmla="val 28496"/>
              </a:avLst>
            </a:prstGeom>
            <a:ln w="1905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C00000"/>
                </a:solidFill>
              </a:endParaRPr>
            </a:p>
          </p:txBody>
        </p:sp>
        <p:sp>
          <p:nvSpPr>
            <p:cNvPr id="27" name="Arc 26"/>
            <p:cNvSpPr/>
            <p:nvPr/>
          </p:nvSpPr>
          <p:spPr>
            <a:xfrm flipH="1">
              <a:off x="6451182" y="4654279"/>
              <a:ext cx="3175207" cy="1355751"/>
            </a:xfrm>
            <a:prstGeom prst="arc">
              <a:avLst>
                <a:gd name="adj1" fmla="val 19153009"/>
                <a:gd name="adj2" fmla="val 28496"/>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C00000"/>
                </a:solidFill>
              </a:endParaRPr>
            </a:p>
          </p:txBody>
        </p:sp>
        <p:cxnSp>
          <p:nvCxnSpPr>
            <p:cNvPr id="28" name="Straight Arrow Connector 27"/>
            <p:cNvCxnSpPr/>
            <p:nvPr/>
          </p:nvCxnSpPr>
          <p:spPr>
            <a:xfrm flipH="1" flipV="1">
              <a:off x="6451481" y="5322065"/>
              <a:ext cx="41" cy="31611"/>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flipV="1">
              <a:off x="3355383" y="5315918"/>
              <a:ext cx="1611823" cy="1623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5" name="TextBox 34"/>
            <p:cNvSpPr txBox="1"/>
            <p:nvPr/>
          </p:nvSpPr>
          <p:spPr>
            <a:xfrm>
              <a:off x="3355383" y="5013702"/>
              <a:ext cx="1480088" cy="923330"/>
            </a:xfrm>
            <a:prstGeom prst="rect">
              <a:avLst/>
            </a:prstGeom>
            <a:noFill/>
          </p:spPr>
          <p:txBody>
            <a:bodyPr wrap="square" rtlCol="0">
              <a:spAutoFit/>
            </a:bodyPr>
            <a:lstStyle/>
            <a:p>
              <a:pPr algn="ctr"/>
              <a:r>
                <a:rPr lang="en-US" dirty="0" smtClean="0"/>
                <a:t>IMF Propagation</a:t>
              </a:r>
            </a:p>
            <a:p>
              <a:pPr algn="ctr"/>
              <a:r>
                <a:rPr lang="en-US" dirty="0" smtClean="0"/>
                <a:t>Direction</a:t>
              </a:r>
              <a:endParaRPr lang="en-US" dirty="0"/>
            </a:p>
          </p:txBody>
        </p:sp>
      </p:grpSp>
      <p:pic>
        <p:nvPicPr>
          <p:cNvPr id="37" name="Picture 36" descr="Clipart - Person ico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89140" y="5244461"/>
            <a:ext cx="166635" cy="214322"/>
          </a:xfrm>
          <a:prstGeom prst="rect">
            <a:avLst/>
          </a:prstGeom>
        </p:spPr>
      </p:pic>
      <p:sp>
        <p:nvSpPr>
          <p:cNvPr id="38" name="Rectangle 37"/>
          <p:cNvSpPr/>
          <p:nvPr/>
        </p:nvSpPr>
        <p:spPr>
          <a:xfrm>
            <a:off x="7608815" y="4395831"/>
            <a:ext cx="327287" cy="1974606"/>
          </a:xfrm>
          <a:prstGeom prst="rect">
            <a:avLst/>
          </a:prstGeom>
          <a:solidFill>
            <a:srgbClr val="D23BF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8080540" y="4807208"/>
            <a:ext cx="1648380" cy="1200329"/>
          </a:xfrm>
          <a:prstGeom prst="rect">
            <a:avLst/>
          </a:prstGeom>
          <a:noFill/>
        </p:spPr>
        <p:txBody>
          <a:bodyPr wrap="square" rtlCol="0">
            <a:spAutoFit/>
          </a:bodyPr>
          <a:lstStyle/>
          <a:p>
            <a:r>
              <a:rPr lang="en-US" dirty="0" smtClean="0"/>
              <a:t>The plot will show the -1 to -2 </a:t>
            </a:r>
            <a:r>
              <a:rPr lang="en-US" dirty="0" smtClean="0">
                <a:cs typeface="Helvetica" panose="020B0604020202020204" pitchFamily="34" charset="0"/>
              </a:rPr>
              <a:t>R</a:t>
            </a:r>
            <a:r>
              <a:rPr lang="en-US" baseline="-25000" dirty="0" smtClean="0">
                <a:cs typeface="Helvetica" panose="020B0604020202020204" pitchFamily="34" charset="0"/>
              </a:rPr>
              <a:t>V</a:t>
            </a:r>
            <a:r>
              <a:rPr lang="en-US" dirty="0" smtClean="0"/>
              <a:t> slice on the nightside</a:t>
            </a:r>
            <a:endParaRPr lang="en-US" dirty="0"/>
          </a:p>
        </p:txBody>
      </p:sp>
    </p:spTree>
    <p:extLst>
      <p:ext uri="{BB962C8B-B14F-4D97-AF65-F5344CB8AC3E}">
        <p14:creationId xmlns:p14="http://schemas.microsoft.com/office/powerpoint/2010/main" val="3356930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392" y="922383"/>
            <a:ext cx="10058400" cy="4895611"/>
          </a:xfrm>
          <a:prstGeom prst="rect">
            <a:avLst/>
          </a:prstGeom>
        </p:spPr>
      </p:pic>
      <p:sp>
        <p:nvSpPr>
          <p:cNvPr id="3" name="TextBox 2"/>
          <p:cNvSpPr txBox="1"/>
          <p:nvPr/>
        </p:nvSpPr>
        <p:spPr>
          <a:xfrm>
            <a:off x="3487633" y="553051"/>
            <a:ext cx="5177918" cy="369332"/>
          </a:xfrm>
          <a:prstGeom prst="rect">
            <a:avLst/>
          </a:prstGeom>
          <a:noFill/>
        </p:spPr>
        <p:txBody>
          <a:bodyPr wrap="square" rtlCol="0">
            <a:spAutoFit/>
          </a:bodyPr>
          <a:lstStyle/>
          <a:p>
            <a:pPr algn="ctr"/>
            <a:r>
              <a:rPr lang="en-US" dirty="0" smtClean="0">
                <a:latin typeface="Helvetica" panose="020B0604020202020204" pitchFamily="34" charset="0"/>
                <a:cs typeface="Helvetica" panose="020B0604020202020204" pitchFamily="34" charset="0"/>
              </a:rPr>
              <a:t>VEX Nightside Data: 2013-05-07 to 2014-05-07</a:t>
            </a:r>
            <a:endParaRPr lang="en-US" dirty="0">
              <a:latin typeface="Helvetica" panose="020B0604020202020204" pitchFamily="34" charset="0"/>
              <a:cs typeface="Helvetica" panose="020B0604020202020204" pitchFamily="34" charset="0"/>
            </a:endParaRPr>
          </a:p>
        </p:txBody>
      </p:sp>
      <p:sp>
        <p:nvSpPr>
          <p:cNvPr id="4" name="Title 1"/>
          <p:cNvSpPr txBox="1">
            <a:spLocks/>
          </p:cNvSpPr>
          <p:nvPr/>
        </p:nvSpPr>
        <p:spPr>
          <a:xfrm rot="16200000">
            <a:off x="-1933645" y="2366818"/>
            <a:ext cx="7121236"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VSO and VSE Comparison</a:t>
            </a:r>
            <a:endParaRPr lang="en-US" dirty="0"/>
          </a:p>
        </p:txBody>
      </p:sp>
      <p:sp>
        <p:nvSpPr>
          <p:cNvPr id="5" name="TextBox 4"/>
          <p:cNvSpPr txBox="1"/>
          <p:nvPr/>
        </p:nvSpPr>
        <p:spPr>
          <a:xfrm>
            <a:off x="1899366" y="5864160"/>
            <a:ext cx="8354452" cy="646331"/>
          </a:xfrm>
          <a:prstGeom prst="rect">
            <a:avLst/>
          </a:prstGeom>
          <a:noFill/>
        </p:spPr>
        <p:txBody>
          <a:bodyPr wrap="square" rtlCol="0">
            <a:spAutoFit/>
          </a:bodyPr>
          <a:lstStyle/>
          <a:p>
            <a:r>
              <a:rPr lang="en-US" dirty="0" smtClean="0"/>
              <a:t>We can see that when rotated to VSE, the magnetic field is split left/right, which aligns with what we expected. Let’s plot it for a longer timescale to double check.</a:t>
            </a:r>
            <a:endParaRPr lang="en-US" dirty="0"/>
          </a:p>
        </p:txBody>
      </p:sp>
    </p:spTree>
    <p:extLst>
      <p:ext uri="{BB962C8B-B14F-4D97-AF65-F5344CB8AC3E}">
        <p14:creationId xmlns:p14="http://schemas.microsoft.com/office/powerpoint/2010/main" val="159554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337" y="866965"/>
            <a:ext cx="10058400" cy="4895611"/>
          </a:xfrm>
          <a:prstGeom prst="rect">
            <a:avLst/>
          </a:prstGeom>
        </p:spPr>
      </p:pic>
      <p:sp>
        <p:nvSpPr>
          <p:cNvPr id="3" name="TextBox 2"/>
          <p:cNvSpPr txBox="1"/>
          <p:nvPr/>
        </p:nvSpPr>
        <p:spPr>
          <a:xfrm>
            <a:off x="3487633" y="553051"/>
            <a:ext cx="5177918" cy="369332"/>
          </a:xfrm>
          <a:prstGeom prst="rect">
            <a:avLst/>
          </a:prstGeom>
          <a:noFill/>
        </p:spPr>
        <p:txBody>
          <a:bodyPr wrap="square" rtlCol="0">
            <a:spAutoFit/>
          </a:bodyPr>
          <a:lstStyle/>
          <a:p>
            <a:pPr algn="ctr"/>
            <a:r>
              <a:rPr lang="en-US" dirty="0" smtClean="0">
                <a:latin typeface="Helvetica" panose="020B0604020202020204" pitchFamily="34" charset="0"/>
                <a:cs typeface="Helvetica" panose="020B0604020202020204" pitchFamily="34" charset="0"/>
              </a:rPr>
              <a:t>VEX Nightside Data: 2006-04-24 to 2014-11-25</a:t>
            </a:r>
            <a:endParaRPr lang="en-US" dirty="0">
              <a:latin typeface="Helvetica" panose="020B0604020202020204" pitchFamily="34" charset="0"/>
              <a:cs typeface="Helvetica" panose="020B0604020202020204" pitchFamily="34" charset="0"/>
            </a:endParaRPr>
          </a:p>
        </p:txBody>
      </p:sp>
      <p:sp>
        <p:nvSpPr>
          <p:cNvPr id="4" name="Title 1"/>
          <p:cNvSpPr txBox="1">
            <a:spLocks/>
          </p:cNvSpPr>
          <p:nvPr/>
        </p:nvSpPr>
        <p:spPr>
          <a:xfrm rot="16200000">
            <a:off x="-1933645" y="2366818"/>
            <a:ext cx="7121236"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VSO and VSE Comparison</a:t>
            </a:r>
            <a:endParaRPr lang="en-US" dirty="0"/>
          </a:p>
        </p:txBody>
      </p:sp>
      <p:sp>
        <p:nvSpPr>
          <p:cNvPr id="5" name="TextBox 4"/>
          <p:cNvSpPr txBox="1"/>
          <p:nvPr/>
        </p:nvSpPr>
        <p:spPr>
          <a:xfrm>
            <a:off x="1899366" y="5763423"/>
            <a:ext cx="8354452" cy="646331"/>
          </a:xfrm>
          <a:prstGeom prst="rect">
            <a:avLst/>
          </a:prstGeom>
          <a:noFill/>
        </p:spPr>
        <p:txBody>
          <a:bodyPr wrap="square" rtlCol="0">
            <a:spAutoFit/>
          </a:bodyPr>
          <a:lstStyle/>
          <a:p>
            <a:r>
              <a:rPr lang="en-US" dirty="0" smtClean="0"/>
              <a:t>In this VSE plot, it is very clear that there is a delineation between the positive and negative lobes of the </a:t>
            </a:r>
            <a:r>
              <a:rPr lang="en-US" dirty="0" err="1" smtClean="0"/>
              <a:t>magnetotail</a:t>
            </a:r>
            <a:r>
              <a:rPr lang="en-US" dirty="0" smtClean="0"/>
              <a:t>, </a:t>
            </a:r>
            <a:r>
              <a:rPr lang="en-US" dirty="0" smtClean="0"/>
              <a:t>so we’ve done the rotation correctly.</a:t>
            </a:r>
            <a:endParaRPr lang="en-US" dirty="0"/>
          </a:p>
        </p:txBody>
      </p:sp>
    </p:spTree>
    <p:extLst>
      <p:ext uri="{BB962C8B-B14F-4D97-AF65-F5344CB8AC3E}">
        <p14:creationId xmlns:p14="http://schemas.microsoft.com/office/powerpoint/2010/main" val="15729282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Binning the </a:t>
            </a:r>
            <a:r>
              <a:rPr lang="en-US" dirty="0" smtClean="0"/>
              <a:t>Data in VSE</a:t>
            </a:r>
            <a:endParaRPr lang="en-US" dirty="0"/>
          </a:p>
        </p:txBody>
      </p:sp>
      <p:sp>
        <p:nvSpPr>
          <p:cNvPr id="4" name="Content Placeholder 3"/>
          <p:cNvSpPr>
            <a:spLocks noGrp="1"/>
          </p:cNvSpPr>
          <p:nvPr>
            <p:ph idx="1"/>
          </p:nvPr>
        </p:nvSpPr>
        <p:spPr/>
        <p:txBody>
          <a:bodyPr/>
          <a:lstStyle/>
          <a:p>
            <a:r>
              <a:rPr lang="en-US" dirty="0" smtClean="0"/>
              <a:t>Used </a:t>
            </a:r>
            <a:r>
              <a:rPr lang="en-US" dirty="0" err="1" smtClean="0"/>
              <a:t>pydivide.bin</a:t>
            </a:r>
            <a:r>
              <a:rPr lang="en-US" dirty="0" smtClean="0"/>
              <a:t> to bin each magnetic field vector (</a:t>
            </a:r>
            <a:r>
              <a:rPr lang="en-US" dirty="0" err="1" smtClean="0"/>
              <a:t>B</a:t>
            </a:r>
            <a:r>
              <a:rPr lang="en-US" baseline="-25000" dirty="0" err="1" smtClean="0"/>
              <a:t>x</a:t>
            </a:r>
            <a:r>
              <a:rPr lang="en-US" dirty="0" smtClean="0"/>
              <a:t>, B</a:t>
            </a:r>
            <a:r>
              <a:rPr lang="en-US" baseline="-25000" dirty="0" smtClean="0"/>
              <a:t>y</a:t>
            </a:r>
            <a:r>
              <a:rPr lang="en-US" dirty="0" smtClean="0"/>
              <a:t>, </a:t>
            </a:r>
            <a:r>
              <a:rPr lang="en-US" dirty="0" err="1" smtClean="0"/>
              <a:t>B</a:t>
            </a:r>
            <a:r>
              <a:rPr lang="en-US" baseline="-25000" dirty="0" err="1" smtClean="0"/>
              <a:t>z</a:t>
            </a:r>
            <a:r>
              <a:rPr lang="en-US" dirty="0" smtClean="0"/>
              <a:t>) by the spatial dimensions (XSC, YSC, ZSC) between </a:t>
            </a:r>
            <a:r>
              <a:rPr lang="en-US" dirty="0" smtClean="0">
                <a:cs typeface="Helvetica" panose="020B0604020202020204" pitchFamily="34" charset="0"/>
              </a:rPr>
              <a:t>-3 </a:t>
            </a:r>
            <a:r>
              <a:rPr lang="en-US" dirty="0">
                <a:cs typeface="Helvetica" panose="020B0604020202020204" pitchFamily="34" charset="0"/>
              </a:rPr>
              <a:t>R</a:t>
            </a:r>
            <a:r>
              <a:rPr lang="en-US" baseline="-25000" dirty="0">
                <a:cs typeface="Helvetica" panose="020B0604020202020204" pitchFamily="34" charset="0"/>
              </a:rPr>
              <a:t>V</a:t>
            </a:r>
            <a:r>
              <a:rPr lang="en-US" dirty="0">
                <a:cs typeface="Helvetica" panose="020B0604020202020204" pitchFamily="34" charset="0"/>
              </a:rPr>
              <a:t> </a:t>
            </a:r>
            <a:r>
              <a:rPr lang="en-US" dirty="0" smtClean="0">
                <a:cs typeface="Helvetica" panose="020B0604020202020204" pitchFamily="34" charset="0"/>
              </a:rPr>
              <a:t>and </a:t>
            </a:r>
            <a:r>
              <a:rPr lang="en-US" dirty="0">
                <a:cs typeface="Helvetica" panose="020B0604020202020204" pitchFamily="34" charset="0"/>
              </a:rPr>
              <a:t>3</a:t>
            </a:r>
            <a:r>
              <a:rPr lang="en-US" dirty="0" smtClean="0">
                <a:cs typeface="Helvetica" panose="020B0604020202020204" pitchFamily="34" charset="0"/>
              </a:rPr>
              <a:t> R</a:t>
            </a:r>
            <a:r>
              <a:rPr lang="en-US" baseline="-25000" dirty="0" smtClean="0">
                <a:cs typeface="Helvetica" panose="020B0604020202020204" pitchFamily="34" charset="0"/>
              </a:rPr>
              <a:t>V</a:t>
            </a:r>
            <a:r>
              <a:rPr lang="en-US" dirty="0" smtClean="0">
                <a:cs typeface="Helvetica" panose="020B0604020202020204" pitchFamily="34" charset="0"/>
              </a:rPr>
              <a:t>, using bins of 0.1 R</a:t>
            </a:r>
            <a:r>
              <a:rPr lang="en-US" baseline="-25000" dirty="0" smtClean="0">
                <a:cs typeface="Helvetica" panose="020B0604020202020204" pitchFamily="34" charset="0"/>
              </a:rPr>
              <a:t>V</a:t>
            </a:r>
          </a:p>
          <a:p>
            <a:r>
              <a:rPr lang="en-US" dirty="0" smtClean="0">
                <a:cs typeface="Helvetica" panose="020B0604020202020204" pitchFamily="34" charset="0"/>
              </a:rPr>
              <a:t>For each magnetic field vector, collapsed 3D binning</a:t>
            </a:r>
            <a:r>
              <a:rPr lang="en-US" dirty="0"/>
              <a:t> </a:t>
            </a:r>
            <a:r>
              <a:rPr lang="en-US" dirty="0" smtClean="0"/>
              <a:t>on each x/y/z dimension (perpendicular dimension will be used for bin coloring) by taking mean</a:t>
            </a:r>
          </a:p>
          <a:p>
            <a:r>
              <a:rPr lang="en-US" dirty="0" smtClean="0">
                <a:cs typeface="Helvetica" panose="020B0604020202020204" pitchFamily="34" charset="0"/>
              </a:rPr>
              <a:t>For each day, add to final 2D array, divide by total number of non-NaN values in each bin (1 NaN per bin per orbit with no data)</a:t>
            </a:r>
            <a:endParaRPr lang="en-US" dirty="0">
              <a:cs typeface="Helvetica" panose="020B0604020202020204" pitchFamily="34" charset="0"/>
            </a:endParaRPr>
          </a:p>
          <a:p>
            <a:endParaRPr lang="en-US" dirty="0"/>
          </a:p>
        </p:txBody>
      </p:sp>
    </p:spTree>
    <p:extLst>
      <p:ext uri="{BB962C8B-B14F-4D97-AF65-F5344CB8AC3E}">
        <p14:creationId xmlns:p14="http://schemas.microsoft.com/office/powerpoint/2010/main" val="381369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Venus Express Mission</a:t>
            </a:r>
            <a:endParaRPr lang="en-US" dirty="0"/>
          </a:p>
        </p:txBody>
      </p:sp>
      <p:sp>
        <p:nvSpPr>
          <p:cNvPr id="3" name="Content Placeholder 2"/>
          <p:cNvSpPr>
            <a:spLocks noGrp="1"/>
          </p:cNvSpPr>
          <p:nvPr>
            <p:ph idx="1"/>
          </p:nvPr>
        </p:nvSpPr>
        <p:spPr>
          <a:xfrm>
            <a:off x="572972" y="1479020"/>
            <a:ext cx="6039600" cy="5123115"/>
          </a:xfrm>
        </p:spPr>
        <p:txBody>
          <a:bodyPr>
            <a:normAutofit fontScale="92500" lnSpcReduction="10000"/>
          </a:bodyPr>
          <a:lstStyle/>
          <a:p>
            <a:r>
              <a:rPr lang="en-US" dirty="0" smtClean="0"/>
              <a:t>ESA mission that c</a:t>
            </a:r>
            <a:r>
              <a:rPr lang="en-US" dirty="0" smtClean="0"/>
              <a:t>ollected </a:t>
            </a:r>
            <a:r>
              <a:rPr lang="en-US" dirty="0" smtClean="0"/>
              <a:t>data between April 2006 and November </a:t>
            </a:r>
            <a:r>
              <a:rPr lang="en-US" dirty="0" smtClean="0"/>
              <a:t>2014, looking at the ionosphere + atmosphere + magnetosphere </a:t>
            </a:r>
            <a:r>
              <a:rPr lang="en-US" dirty="0" smtClean="0"/>
              <a:t>of Venus</a:t>
            </a:r>
          </a:p>
          <a:p>
            <a:r>
              <a:rPr lang="en-US" dirty="0" smtClean="0"/>
              <a:t>Magnetic field data collected by 2 magnetometers – one on 1m outboard boom, one 10cm off spacecraft bus, accuracy ~0.5nT</a:t>
            </a:r>
          </a:p>
          <a:p>
            <a:r>
              <a:rPr lang="en-US" dirty="0" smtClean="0"/>
              <a:t>Data comparison by sensor on spacecraft bus and sensor on boom allows for noise removal (due to reuse of the MEX bus which wasn’t </a:t>
            </a:r>
            <a:r>
              <a:rPr lang="en-US" dirty="0" smtClean="0"/>
              <a:t>‘magnetically clean’)</a:t>
            </a:r>
            <a:endParaRPr lang="en-US" dirty="0" smtClean="0"/>
          </a:p>
          <a:p>
            <a:r>
              <a:rPr lang="en-US" dirty="0" smtClean="0"/>
              <a:t>We will be using calibrated L3 data, </a:t>
            </a:r>
            <a:r>
              <a:rPr lang="en-US" dirty="0" smtClean="0"/>
              <a:t>which is taken </a:t>
            </a:r>
            <a:r>
              <a:rPr lang="en-US" dirty="0" smtClean="0"/>
              <a:t>at a 1s cadence</a:t>
            </a:r>
          </a:p>
        </p:txBody>
      </p:sp>
      <p:pic>
        <p:nvPicPr>
          <p:cNvPr id="1026" name="Picture 2" descr="Image result for venus ex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377" y="1568044"/>
            <a:ext cx="4741229" cy="316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7334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007" b="1"/>
          <a:stretch/>
        </p:blipFill>
        <p:spPr>
          <a:xfrm>
            <a:off x="1551154" y="1855091"/>
            <a:ext cx="4766172" cy="3798147"/>
          </a:xfrm>
          <a:prstGeom prst="rect">
            <a:avLst/>
          </a:prstGeom>
        </p:spPr>
      </p:pic>
      <p:sp>
        <p:nvSpPr>
          <p:cNvPr id="9" name="TextBox 8"/>
          <p:cNvSpPr txBox="1"/>
          <p:nvPr/>
        </p:nvSpPr>
        <p:spPr>
          <a:xfrm>
            <a:off x="3487633" y="553051"/>
            <a:ext cx="5177918" cy="369332"/>
          </a:xfrm>
          <a:prstGeom prst="rect">
            <a:avLst/>
          </a:prstGeom>
          <a:noFill/>
        </p:spPr>
        <p:txBody>
          <a:bodyPr wrap="square" rtlCol="0">
            <a:spAutoFit/>
          </a:bodyPr>
          <a:lstStyle/>
          <a:p>
            <a:pPr algn="ctr"/>
            <a:r>
              <a:rPr lang="en-US" dirty="0" smtClean="0">
                <a:latin typeface="Helvetica" panose="020B0604020202020204" pitchFamily="34" charset="0"/>
                <a:cs typeface="Helvetica" panose="020B0604020202020204" pitchFamily="34" charset="0"/>
              </a:rPr>
              <a:t>VEX Nightside Data: 2013-05-07 to 2014-05-07</a:t>
            </a:r>
            <a:endParaRPr lang="en-US" dirty="0">
              <a:latin typeface="Helvetica" panose="020B0604020202020204" pitchFamily="34" charset="0"/>
              <a:cs typeface="Helvetica" panose="020B0604020202020204" pitchFamily="34" charset="0"/>
            </a:endParaRPr>
          </a:p>
        </p:txBody>
      </p:sp>
      <p:grpSp>
        <p:nvGrpSpPr>
          <p:cNvPr id="2" name="Group 1"/>
          <p:cNvGrpSpPr/>
          <p:nvPr/>
        </p:nvGrpSpPr>
        <p:grpSpPr>
          <a:xfrm>
            <a:off x="6208969" y="1811867"/>
            <a:ext cx="5269456" cy="3884597"/>
            <a:chOff x="5410458" y="1203157"/>
            <a:chExt cx="6571251" cy="4493307"/>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8828" b="1"/>
            <a:stretch/>
          </p:blipFill>
          <p:spPr>
            <a:xfrm>
              <a:off x="5410458" y="1203157"/>
              <a:ext cx="6571251" cy="4493307"/>
            </a:xfrm>
            <a:prstGeom prst="rect">
              <a:avLst/>
            </a:prstGeom>
          </p:spPr>
        </p:pic>
        <p:sp>
          <p:nvSpPr>
            <p:cNvPr id="10" name="TextBox 9"/>
            <p:cNvSpPr txBox="1"/>
            <p:nvPr/>
          </p:nvSpPr>
          <p:spPr>
            <a:xfrm>
              <a:off x="8399521" y="5450243"/>
              <a:ext cx="593124" cy="246221"/>
            </a:xfrm>
            <a:prstGeom prst="rect">
              <a:avLst/>
            </a:prstGeom>
            <a:noFill/>
          </p:spPr>
          <p:txBody>
            <a:bodyPr wrap="square" rtlCol="0">
              <a:spAutoFit/>
            </a:bodyPr>
            <a:lstStyle/>
            <a:p>
              <a:pPr algn="ctr"/>
              <a:r>
                <a:rPr lang="en-US" sz="1000" dirty="0" smtClean="0">
                  <a:latin typeface="Helvetica" panose="020B0604020202020204" pitchFamily="34" charset="0"/>
                  <a:cs typeface="Helvetica" panose="020B0604020202020204" pitchFamily="34" charset="0"/>
                </a:rPr>
                <a:t>YSC</a:t>
              </a:r>
              <a:endParaRPr lang="en-US" sz="1000" dirty="0">
                <a:latin typeface="Helvetica" panose="020B0604020202020204" pitchFamily="34" charset="0"/>
                <a:cs typeface="Helvetica" panose="020B0604020202020204" pitchFamily="34" charset="0"/>
              </a:endParaRPr>
            </a:p>
          </p:txBody>
        </p:sp>
        <p:sp>
          <p:nvSpPr>
            <p:cNvPr id="11" name="TextBox 10"/>
            <p:cNvSpPr txBox="1"/>
            <p:nvPr/>
          </p:nvSpPr>
          <p:spPr>
            <a:xfrm rot="16200000">
              <a:off x="5507257" y="3076132"/>
              <a:ext cx="593124" cy="246221"/>
            </a:xfrm>
            <a:prstGeom prst="rect">
              <a:avLst/>
            </a:prstGeom>
            <a:noFill/>
          </p:spPr>
          <p:txBody>
            <a:bodyPr wrap="square" rtlCol="0">
              <a:spAutoFit/>
            </a:bodyPr>
            <a:lstStyle/>
            <a:p>
              <a:pPr algn="ctr"/>
              <a:r>
                <a:rPr lang="en-US" sz="1000" dirty="0" smtClean="0">
                  <a:latin typeface="Helvetica" panose="020B0604020202020204" pitchFamily="34" charset="0"/>
                  <a:cs typeface="Helvetica" panose="020B0604020202020204" pitchFamily="34" charset="0"/>
                </a:rPr>
                <a:t>ZSC</a:t>
              </a:r>
              <a:endParaRPr lang="en-US" sz="1000" dirty="0">
                <a:latin typeface="Helvetica" panose="020B0604020202020204" pitchFamily="34" charset="0"/>
                <a:cs typeface="Helvetica" panose="020B0604020202020204" pitchFamily="34" charset="0"/>
              </a:endParaRPr>
            </a:p>
          </p:txBody>
        </p:sp>
      </p:grpSp>
      <p:sp>
        <p:nvSpPr>
          <p:cNvPr id="8" name="Title 1"/>
          <p:cNvSpPr txBox="1">
            <a:spLocks/>
          </p:cNvSpPr>
          <p:nvPr/>
        </p:nvSpPr>
        <p:spPr>
          <a:xfrm rot="16200000">
            <a:off x="-2009464" y="2224578"/>
            <a:ext cx="7121236"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VSE Overplot vs. VSE Binned</a:t>
            </a:r>
            <a:endParaRPr lang="en-US" dirty="0"/>
          </a:p>
        </p:txBody>
      </p:sp>
      <p:sp>
        <p:nvSpPr>
          <p:cNvPr id="12" name="TextBox 11"/>
          <p:cNvSpPr txBox="1"/>
          <p:nvPr/>
        </p:nvSpPr>
        <p:spPr>
          <a:xfrm>
            <a:off x="1899366" y="5864160"/>
            <a:ext cx="8354452" cy="646331"/>
          </a:xfrm>
          <a:prstGeom prst="rect">
            <a:avLst/>
          </a:prstGeom>
          <a:noFill/>
        </p:spPr>
        <p:txBody>
          <a:bodyPr wrap="square" rtlCol="0">
            <a:spAutoFit/>
          </a:bodyPr>
          <a:lstStyle/>
          <a:p>
            <a:r>
              <a:rPr lang="en-US" dirty="0" smtClean="0"/>
              <a:t>As you can see here, we should expect these two plots to look nearly identical when binned, because it is the same data but just averaged instead of </a:t>
            </a:r>
            <a:r>
              <a:rPr lang="en-US" dirty="0" err="1" smtClean="0"/>
              <a:t>overplotted</a:t>
            </a:r>
            <a:r>
              <a:rPr lang="en-US" dirty="0" smtClean="0"/>
              <a:t>. </a:t>
            </a:r>
            <a:endParaRPr lang="en-US" dirty="0"/>
          </a:p>
        </p:txBody>
      </p:sp>
    </p:spTree>
    <p:extLst>
      <p:ext uri="{BB962C8B-B14F-4D97-AF65-F5344CB8AC3E}">
        <p14:creationId xmlns:p14="http://schemas.microsoft.com/office/powerpoint/2010/main" val="1483973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87633" y="1237092"/>
            <a:ext cx="5177918" cy="369332"/>
          </a:xfrm>
          <a:prstGeom prst="rect">
            <a:avLst/>
          </a:prstGeom>
          <a:noFill/>
        </p:spPr>
        <p:txBody>
          <a:bodyPr wrap="square" rtlCol="0">
            <a:spAutoFit/>
          </a:bodyPr>
          <a:lstStyle/>
          <a:p>
            <a:pPr algn="ctr"/>
            <a:r>
              <a:rPr lang="en-US" dirty="0" smtClean="0">
                <a:latin typeface="Helvetica" panose="020B0604020202020204" pitchFamily="34" charset="0"/>
                <a:cs typeface="Helvetica" panose="020B0604020202020204" pitchFamily="34" charset="0"/>
              </a:rPr>
              <a:t>2006-04-24 to 2014-11-25</a:t>
            </a:r>
          </a:p>
        </p:txBody>
      </p:sp>
      <p:sp>
        <p:nvSpPr>
          <p:cNvPr id="7" name="Title 9"/>
          <p:cNvSpPr txBox="1">
            <a:spLocks/>
          </p:cNvSpPr>
          <p:nvPr/>
        </p:nvSpPr>
        <p:spPr>
          <a:xfrm>
            <a:off x="304800" y="365126"/>
            <a:ext cx="11787608" cy="794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VSE Binned Data: Nightside Only </a:t>
            </a:r>
            <a:r>
              <a:rPr lang="en-US" dirty="0" smtClean="0">
                <a:cs typeface="Helvetica" panose="020B0604020202020204" pitchFamily="34" charset="0"/>
              </a:rPr>
              <a:t>(-</a:t>
            </a:r>
            <a:r>
              <a:rPr lang="en-US" dirty="0">
                <a:cs typeface="Helvetica" panose="020B0604020202020204" pitchFamily="34" charset="0"/>
              </a:rPr>
              <a:t>1 R</a:t>
            </a:r>
            <a:r>
              <a:rPr lang="en-US" baseline="-25000" dirty="0">
                <a:cs typeface="Helvetica" panose="020B0604020202020204" pitchFamily="34" charset="0"/>
              </a:rPr>
              <a:t>V</a:t>
            </a:r>
            <a:r>
              <a:rPr lang="en-US" dirty="0">
                <a:cs typeface="Helvetica" panose="020B0604020202020204" pitchFamily="34" charset="0"/>
              </a:rPr>
              <a:t> to -2 </a:t>
            </a:r>
            <a:r>
              <a:rPr lang="en-US" dirty="0" smtClean="0">
                <a:cs typeface="Helvetica" panose="020B0604020202020204" pitchFamily="34" charset="0"/>
              </a:rPr>
              <a:t>R</a:t>
            </a:r>
            <a:r>
              <a:rPr lang="en-US" baseline="-25000" dirty="0" smtClean="0">
                <a:cs typeface="Helvetica" panose="020B0604020202020204" pitchFamily="34" charset="0"/>
              </a:rPr>
              <a:t>V</a:t>
            </a:r>
            <a:r>
              <a:rPr lang="en-US" dirty="0" smtClean="0">
                <a:cs typeface="Helvetica" panose="020B0604020202020204" pitchFamily="34" charset="0"/>
              </a:rPr>
              <a:t> XSC)</a:t>
            </a:r>
            <a:endParaRPr lang="en-US" dirty="0">
              <a:cs typeface="Helvetica"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538" y="1962604"/>
            <a:ext cx="3920536" cy="294040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473" y="2003588"/>
            <a:ext cx="3923158" cy="2942369"/>
          </a:xfrm>
          <a:prstGeom prst="rect">
            <a:avLst/>
          </a:prstGeom>
        </p:spPr>
      </p:pic>
      <p:sp>
        <p:nvSpPr>
          <p:cNvPr id="10" name="TextBox 9"/>
          <p:cNvSpPr txBox="1"/>
          <p:nvPr/>
        </p:nvSpPr>
        <p:spPr>
          <a:xfrm>
            <a:off x="1899366" y="5343122"/>
            <a:ext cx="8354452" cy="1477328"/>
          </a:xfrm>
          <a:prstGeom prst="rect">
            <a:avLst/>
          </a:prstGeom>
          <a:noFill/>
        </p:spPr>
        <p:txBody>
          <a:bodyPr wrap="square" rtlCol="0">
            <a:spAutoFit/>
          </a:bodyPr>
          <a:lstStyle/>
          <a:p>
            <a:r>
              <a:rPr lang="en-US" dirty="0" smtClean="0"/>
              <a:t>Binning the nightside data over the full time range yields very similar plots to the 1yr plot shown previously. The XY and XZ plots consist of strips on the nightside of the planet due to filtering the data between -1 and -2 Venus radii before binning.</a:t>
            </a:r>
          </a:p>
          <a:p>
            <a:r>
              <a:rPr lang="en-US" dirty="0" smtClean="0"/>
              <a:t>We still see the left/right magnetic field split in the YZ plot, so we know that our rotation continues to be correct for all included data.</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214" y="1962604"/>
            <a:ext cx="3927352" cy="2945514"/>
          </a:xfrm>
          <a:prstGeom prst="rect">
            <a:avLst/>
          </a:prstGeom>
        </p:spPr>
      </p:pic>
    </p:spTree>
    <p:extLst>
      <p:ext uri="{BB962C8B-B14F-4D97-AF65-F5344CB8AC3E}">
        <p14:creationId xmlns:p14="http://schemas.microsoft.com/office/powerpoint/2010/main" val="28159091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45393" y="1097043"/>
            <a:ext cx="5177918" cy="369332"/>
          </a:xfrm>
          <a:prstGeom prst="rect">
            <a:avLst/>
          </a:prstGeom>
          <a:noFill/>
        </p:spPr>
        <p:txBody>
          <a:bodyPr wrap="square" rtlCol="0">
            <a:spAutoFit/>
          </a:bodyPr>
          <a:lstStyle/>
          <a:p>
            <a:pPr algn="ctr"/>
            <a:r>
              <a:rPr lang="en-US" dirty="0" smtClean="0">
                <a:latin typeface="Helvetica" panose="020B0604020202020204" pitchFamily="34" charset="0"/>
                <a:cs typeface="Helvetica" panose="020B0604020202020204" pitchFamily="34" charset="0"/>
              </a:rPr>
              <a:t>2006-04-24 to 2014-11-25</a:t>
            </a:r>
          </a:p>
        </p:txBody>
      </p:sp>
      <p:sp>
        <p:nvSpPr>
          <p:cNvPr id="10" name="Title 9"/>
          <p:cNvSpPr>
            <a:spLocks noGrp="1"/>
          </p:cNvSpPr>
          <p:nvPr>
            <p:ph type="title"/>
          </p:nvPr>
        </p:nvSpPr>
        <p:spPr/>
        <p:txBody>
          <a:bodyPr/>
          <a:lstStyle/>
          <a:p>
            <a:pPr algn="ctr"/>
            <a:r>
              <a:rPr lang="en-US" dirty="0" smtClean="0"/>
              <a:t>VSE Binned Data: Dayside and Nightside</a:t>
            </a:r>
            <a:br>
              <a:rPr lang="en-US" dirty="0" smtClean="0"/>
            </a:br>
            <a:endParaRPr lang="en-US" dirty="0"/>
          </a:p>
        </p:txBody>
      </p:sp>
      <p:grpSp>
        <p:nvGrpSpPr>
          <p:cNvPr id="5" name="Group 4"/>
          <p:cNvGrpSpPr/>
          <p:nvPr/>
        </p:nvGrpSpPr>
        <p:grpSpPr>
          <a:xfrm>
            <a:off x="54244" y="2083607"/>
            <a:ext cx="12046935" cy="2944091"/>
            <a:chOff x="54244" y="2083607"/>
            <a:chExt cx="12046935" cy="294409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1406" y="2083607"/>
              <a:ext cx="3925455" cy="294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5725" y="2083607"/>
              <a:ext cx="3925454" cy="294409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4" y="2083607"/>
              <a:ext cx="3923999" cy="2943000"/>
            </a:xfrm>
            <a:prstGeom prst="rect">
              <a:avLst/>
            </a:prstGeom>
          </p:spPr>
        </p:pic>
      </p:grpSp>
      <p:sp>
        <p:nvSpPr>
          <p:cNvPr id="11" name="TextBox 10"/>
          <p:cNvSpPr txBox="1"/>
          <p:nvPr/>
        </p:nvSpPr>
        <p:spPr>
          <a:xfrm>
            <a:off x="1899366" y="5343122"/>
            <a:ext cx="8354452" cy="1477328"/>
          </a:xfrm>
          <a:prstGeom prst="rect">
            <a:avLst/>
          </a:prstGeom>
          <a:noFill/>
        </p:spPr>
        <p:txBody>
          <a:bodyPr wrap="square" rtlCol="0">
            <a:spAutoFit/>
          </a:bodyPr>
          <a:lstStyle/>
          <a:p>
            <a:r>
              <a:rPr lang="en-US" dirty="0" smtClean="0"/>
              <a:t>Including both the dayside and nightside data allows us to more clearly see the magnetic field structure around Venus. As seen in the XY and XZ plots, the magnetic field is stronger in a parabolic shape around the planet and much weaker directly behind the nightside, due to its minimal interaction with any of the IMF. Let’s superimpose magnetic field vectors to more clearly see this structure.</a:t>
            </a:r>
            <a:endParaRPr lang="en-US" dirty="0"/>
          </a:p>
        </p:txBody>
      </p:sp>
    </p:spTree>
    <p:extLst>
      <p:ext uri="{BB962C8B-B14F-4D97-AF65-F5344CB8AC3E}">
        <p14:creationId xmlns:p14="http://schemas.microsoft.com/office/powerpoint/2010/main" val="35211909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Magnetic Field Vectors</a:t>
            </a:r>
            <a:endParaRPr lang="en-US" dirty="0"/>
          </a:p>
        </p:txBody>
      </p:sp>
      <p:sp>
        <p:nvSpPr>
          <p:cNvPr id="3" name="Content Placeholder 2"/>
          <p:cNvSpPr>
            <a:spLocks noGrp="1"/>
          </p:cNvSpPr>
          <p:nvPr>
            <p:ph idx="1"/>
          </p:nvPr>
        </p:nvSpPr>
        <p:spPr/>
        <p:txBody>
          <a:bodyPr/>
          <a:lstStyle/>
          <a:p>
            <a:r>
              <a:rPr lang="en-US" dirty="0" err="1" smtClean="0"/>
              <a:t>matplotlib.quiver</a:t>
            </a:r>
            <a:r>
              <a:rPr lang="en-US" dirty="0" smtClean="0"/>
              <a:t> was superimposed onto the binned collapsed data (Ex: </a:t>
            </a:r>
            <a:r>
              <a:rPr lang="en-US" dirty="0" err="1" smtClean="0"/>
              <a:t>Bz</a:t>
            </a:r>
            <a:r>
              <a:rPr lang="en-US" dirty="0" smtClean="0"/>
              <a:t> for XY), given the other two magnetic field </a:t>
            </a:r>
            <a:r>
              <a:rPr lang="en-US" dirty="0" err="1" smtClean="0"/>
              <a:t>binnings</a:t>
            </a:r>
            <a:r>
              <a:rPr lang="en-US" dirty="0" smtClean="0"/>
              <a:t> for the slice (Ex: </a:t>
            </a:r>
            <a:r>
              <a:rPr lang="en-US" dirty="0" err="1" smtClean="0"/>
              <a:t>Bx</a:t>
            </a:r>
            <a:r>
              <a:rPr lang="en-US" dirty="0" smtClean="0"/>
              <a:t> and By for XY)</a:t>
            </a:r>
          </a:p>
          <a:p>
            <a:r>
              <a:rPr lang="en-US" dirty="0" smtClean="0"/>
              <a:t>The </a:t>
            </a:r>
            <a:r>
              <a:rPr lang="en-US" dirty="0" err="1" smtClean="0"/>
              <a:t>meshgrid</a:t>
            </a:r>
            <a:r>
              <a:rPr lang="en-US" dirty="0" smtClean="0"/>
              <a:t> was shifted so that vectors would appear in the center of each bin instead of the bottom left</a:t>
            </a:r>
          </a:p>
          <a:p>
            <a:r>
              <a:rPr lang="en-US" dirty="0" smtClean="0"/>
              <a:t>The vectors indicated magnetic field direction and </a:t>
            </a:r>
            <a:r>
              <a:rPr lang="en-US" i="1" dirty="0" smtClean="0"/>
              <a:t>relative</a:t>
            </a:r>
            <a:r>
              <a:rPr lang="en-US" dirty="0" smtClean="0"/>
              <a:t> strength as they are </a:t>
            </a:r>
            <a:r>
              <a:rPr lang="en-US" dirty="0" err="1" smtClean="0"/>
              <a:t>autoscaled</a:t>
            </a:r>
            <a:r>
              <a:rPr lang="en-US" dirty="0" smtClean="0"/>
              <a:t> – setting a scaling relation for this will most likely happen in the future</a:t>
            </a:r>
            <a:endParaRPr lang="en-US" dirty="0"/>
          </a:p>
        </p:txBody>
      </p:sp>
    </p:spTree>
    <p:extLst>
      <p:ext uri="{BB962C8B-B14F-4D97-AF65-F5344CB8AC3E}">
        <p14:creationId xmlns:p14="http://schemas.microsoft.com/office/powerpoint/2010/main" val="36562415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3572"/>
          </a:xfrm>
        </p:spPr>
        <p:txBody>
          <a:bodyPr/>
          <a:lstStyle/>
          <a:p>
            <a:pPr algn="ctr"/>
            <a:r>
              <a:rPr lang="en-US" dirty="0" smtClean="0"/>
              <a:t>Magnetic Field Draping at Venus</a:t>
            </a:r>
            <a:endParaRPr lang="en-US" dirty="0"/>
          </a:p>
        </p:txBody>
      </p:sp>
      <p:sp>
        <p:nvSpPr>
          <p:cNvPr id="12" name="TextBox 11"/>
          <p:cNvSpPr txBox="1"/>
          <p:nvPr/>
        </p:nvSpPr>
        <p:spPr>
          <a:xfrm>
            <a:off x="444548" y="4383813"/>
            <a:ext cx="11147683" cy="1754326"/>
          </a:xfrm>
          <a:prstGeom prst="rect">
            <a:avLst/>
          </a:prstGeom>
          <a:noFill/>
        </p:spPr>
        <p:txBody>
          <a:bodyPr wrap="square" rtlCol="0">
            <a:spAutoFit/>
          </a:bodyPr>
          <a:lstStyle/>
          <a:p>
            <a:r>
              <a:rPr lang="en-US" dirty="0" smtClean="0"/>
              <a:t>In the XY plot, we can see that out in the IMF (+x), the magnetic field directions are mostly random. However, near the dayside of Venus, we can observe the IMF draping around the planet, due to its interaction with the induced magnetic field. Behind Venus, we should expect little magnetic field interaction due to this draping, which is confirmed with the low field strength indicated by the plot. We see similar interactions in the XZ and YZ plots as well</a:t>
            </a:r>
            <a:r>
              <a:rPr lang="en-US" dirty="0" smtClean="0"/>
              <a:t>.</a:t>
            </a:r>
          </a:p>
          <a:p>
            <a:r>
              <a:rPr lang="en-US" dirty="0" smtClean="0"/>
              <a:t>There seems to be a lot of interesting phenomena in this data, visible in XZ around (-1.5,2) and in YZ around (1.5,2.5) that will require more analysis.</a:t>
            </a:r>
            <a:endParaRPr lang="en-US" dirty="0"/>
          </a:p>
        </p:txBody>
      </p:sp>
      <p:sp>
        <p:nvSpPr>
          <p:cNvPr id="13" name="TextBox 12"/>
          <p:cNvSpPr txBox="1"/>
          <p:nvPr/>
        </p:nvSpPr>
        <p:spPr>
          <a:xfrm>
            <a:off x="3345393" y="1097043"/>
            <a:ext cx="5177918" cy="369332"/>
          </a:xfrm>
          <a:prstGeom prst="rect">
            <a:avLst/>
          </a:prstGeom>
          <a:noFill/>
        </p:spPr>
        <p:txBody>
          <a:bodyPr wrap="square" rtlCol="0">
            <a:spAutoFit/>
          </a:bodyPr>
          <a:lstStyle/>
          <a:p>
            <a:pPr algn="ctr"/>
            <a:r>
              <a:rPr lang="en-US" dirty="0" smtClean="0">
                <a:latin typeface="Helvetica" panose="020B0604020202020204" pitchFamily="34" charset="0"/>
                <a:cs typeface="Helvetica" panose="020B0604020202020204" pitchFamily="34" charset="0"/>
              </a:rPr>
              <a:t>2013-05-07 </a:t>
            </a:r>
            <a:r>
              <a:rPr lang="en-US" dirty="0" smtClean="0">
                <a:latin typeface="Helvetica" panose="020B0604020202020204" pitchFamily="34" charset="0"/>
                <a:cs typeface="Helvetica" panose="020B0604020202020204" pitchFamily="34" charset="0"/>
              </a:rPr>
              <a:t>to </a:t>
            </a:r>
            <a:r>
              <a:rPr lang="en-US" dirty="0" smtClean="0">
                <a:latin typeface="Helvetica" panose="020B0604020202020204" pitchFamily="34" charset="0"/>
                <a:cs typeface="Helvetica" panose="020B0604020202020204" pitchFamily="34" charset="0"/>
              </a:rPr>
              <a:t>2014-05-07</a:t>
            </a:r>
            <a:endParaRPr lang="en-US" dirty="0" smtClean="0">
              <a:latin typeface="Helvetica" panose="020B0604020202020204" pitchFamily="34" charset="0"/>
              <a:cs typeface="Helvetica" panose="020B0604020202020204" pitchFamily="34"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0" y="1466374"/>
            <a:ext cx="3845417" cy="2884063"/>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8311" y="1499748"/>
            <a:ext cx="3845418" cy="288406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3729" y="1504934"/>
            <a:ext cx="3838503" cy="2878877"/>
          </a:xfrm>
          <a:prstGeom prst="rect">
            <a:avLst/>
          </a:prstGeom>
        </p:spPr>
      </p:pic>
    </p:spTree>
    <p:extLst>
      <p:ext uri="{BB962C8B-B14F-4D97-AF65-F5344CB8AC3E}">
        <p14:creationId xmlns:p14="http://schemas.microsoft.com/office/powerpoint/2010/main" val="28415037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1603"/>
          </a:xfrm>
        </p:spPr>
        <p:txBody>
          <a:bodyPr/>
          <a:lstStyle/>
          <a:p>
            <a:pPr algn="ctr"/>
            <a:r>
              <a:rPr lang="en-US" dirty="0" smtClean="0"/>
              <a:t>Magnetic Field Draping at Venus</a:t>
            </a:r>
            <a:endParaRPr lang="en-US" dirty="0"/>
          </a:p>
        </p:txBody>
      </p:sp>
      <p:sp>
        <p:nvSpPr>
          <p:cNvPr id="7" name="TextBox 6"/>
          <p:cNvSpPr txBox="1"/>
          <p:nvPr/>
        </p:nvSpPr>
        <p:spPr>
          <a:xfrm>
            <a:off x="3507041" y="1156145"/>
            <a:ext cx="5177918" cy="369332"/>
          </a:xfrm>
          <a:prstGeom prst="rect">
            <a:avLst/>
          </a:prstGeom>
          <a:noFill/>
        </p:spPr>
        <p:txBody>
          <a:bodyPr wrap="square" rtlCol="0">
            <a:spAutoFit/>
          </a:bodyPr>
          <a:lstStyle/>
          <a:p>
            <a:pPr algn="ctr"/>
            <a:r>
              <a:rPr lang="en-US" dirty="0" smtClean="0">
                <a:latin typeface="Helvetica" panose="020B0604020202020204" pitchFamily="34" charset="0"/>
                <a:cs typeface="Helvetica" panose="020B0604020202020204" pitchFamily="34" charset="0"/>
              </a:rPr>
              <a:t>2006-04-24 to 2014-11-25</a:t>
            </a:r>
          </a:p>
        </p:txBody>
      </p:sp>
      <p:sp>
        <p:nvSpPr>
          <p:cNvPr id="8" name="TextBox 7"/>
          <p:cNvSpPr txBox="1"/>
          <p:nvPr/>
        </p:nvSpPr>
        <p:spPr>
          <a:xfrm>
            <a:off x="418725" y="4691053"/>
            <a:ext cx="10935075" cy="1200329"/>
          </a:xfrm>
          <a:prstGeom prst="rect">
            <a:avLst/>
          </a:prstGeom>
          <a:noFill/>
        </p:spPr>
        <p:txBody>
          <a:bodyPr wrap="square" rtlCol="0">
            <a:spAutoFit/>
          </a:bodyPr>
          <a:lstStyle/>
          <a:p>
            <a:r>
              <a:rPr lang="en-US" dirty="0" smtClean="0"/>
              <a:t>In these plots run with all available data, </a:t>
            </a:r>
            <a:r>
              <a:rPr lang="en-US" dirty="0" smtClean="0"/>
              <a:t>the magnetic field draping is much more apparent, especially in the XY and YZ plots. We see that on average over the VEX mission, the field very clearly drapes from the dayside to the nightside, splitting polarity around the planet. If you look closely at the XY nightside, you can see draping reminiscent of a </a:t>
            </a:r>
            <a:r>
              <a:rPr lang="en-US" dirty="0" err="1" smtClean="0"/>
              <a:t>magnetotail</a:t>
            </a:r>
            <a:r>
              <a:rPr lang="en-US" dirty="0" smtClean="0"/>
              <a:t>, which is what we should expect.</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241" y="1822052"/>
            <a:ext cx="3817204" cy="2862903"/>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91" y="1822051"/>
            <a:ext cx="3817204" cy="286290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2942" y="1826678"/>
            <a:ext cx="3811035" cy="2858277"/>
          </a:xfrm>
          <a:prstGeom prst="rect">
            <a:avLst/>
          </a:prstGeom>
        </p:spPr>
      </p:pic>
    </p:spTree>
    <p:extLst>
      <p:ext uri="{BB962C8B-B14F-4D97-AF65-F5344CB8AC3E}">
        <p14:creationId xmlns:p14="http://schemas.microsoft.com/office/powerpoint/2010/main" val="37124111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811603"/>
          </a:xfrm>
        </p:spPr>
        <p:txBody>
          <a:bodyPr/>
          <a:lstStyle/>
          <a:p>
            <a:pPr algn="ctr"/>
            <a:r>
              <a:rPr lang="en-US" dirty="0" smtClean="0"/>
              <a:t>Magnetic Field Draping at </a:t>
            </a:r>
            <a:r>
              <a:rPr lang="en-US" dirty="0" smtClean="0"/>
              <a:t>Venus: Nightside</a:t>
            </a:r>
            <a:endParaRPr lang="en-US" dirty="0"/>
          </a:p>
        </p:txBody>
      </p:sp>
      <p:sp>
        <p:nvSpPr>
          <p:cNvPr id="5" name="TextBox 4"/>
          <p:cNvSpPr txBox="1"/>
          <p:nvPr/>
        </p:nvSpPr>
        <p:spPr>
          <a:xfrm>
            <a:off x="3507041" y="1156145"/>
            <a:ext cx="5177918" cy="369332"/>
          </a:xfrm>
          <a:prstGeom prst="rect">
            <a:avLst/>
          </a:prstGeom>
          <a:noFill/>
        </p:spPr>
        <p:txBody>
          <a:bodyPr wrap="square" rtlCol="0">
            <a:spAutoFit/>
          </a:bodyPr>
          <a:lstStyle/>
          <a:p>
            <a:pPr algn="ctr"/>
            <a:r>
              <a:rPr lang="en-US" dirty="0" smtClean="0">
                <a:latin typeface="Helvetica" panose="020B0604020202020204" pitchFamily="34" charset="0"/>
                <a:cs typeface="Helvetica" panose="020B0604020202020204" pitchFamily="34" charset="0"/>
              </a:rPr>
              <a:t>2006-04-24 to 2014-11-25</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02" y="1711354"/>
            <a:ext cx="3783223" cy="28374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598" y="1711354"/>
            <a:ext cx="3783223" cy="283741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494" y="1711353"/>
            <a:ext cx="3783223" cy="2837417"/>
          </a:xfrm>
          <a:prstGeom prst="rect">
            <a:avLst/>
          </a:prstGeom>
        </p:spPr>
      </p:pic>
      <p:sp>
        <p:nvSpPr>
          <p:cNvPr id="9" name="TextBox 8"/>
          <p:cNvSpPr txBox="1"/>
          <p:nvPr/>
        </p:nvSpPr>
        <p:spPr>
          <a:xfrm>
            <a:off x="418725" y="4691053"/>
            <a:ext cx="10935075" cy="1200329"/>
          </a:xfrm>
          <a:prstGeom prst="rect">
            <a:avLst/>
          </a:prstGeom>
          <a:noFill/>
        </p:spPr>
        <p:txBody>
          <a:bodyPr wrap="square" rtlCol="0">
            <a:spAutoFit/>
          </a:bodyPr>
          <a:lstStyle/>
          <a:p>
            <a:r>
              <a:rPr lang="en-US" dirty="0" smtClean="0"/>
              <a:t>In XY, we clearly see a </a:t>
            </a:r>
            <a:r>
              <a:rPr lang="en-US" dirty="0" err="1" smtClean="0"/>
              <a:t>magnetotail</a:t>
            </a:r>
            <a:r>
              <a:rPr lang="en-US" dirty="0" smtClean="0"/>
              <a:t> structure formed behind Venus. In XZ, there seems to be a lot of chaos in the direction of the magnetic field vectors, but their relative strength indicate strong magnetic fields where we would expect draping, and weak magnetic fields directly behind the planet. In YZ, we see very similar vectors to the day/night plot in the last slide, pointing from the positive to the negative bins.</a:t>
            </a:r>
            <a:endParaRPr lang="en-US" dirty="0"/>
          </a:p>
        </p:txBody>
      </p:sp>
    </p:spTree>
    <p:extLst>
      <p:ext uri="{BB962C8B-B14F-4D97-AF65-F5344CB8AC3E}">
        <p14:creationId xmlns:p14="http://schemas.microsoft.com/office/powerpoint/2010/main" val="41152940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Discussion/Next Steps</a:t>
            </a:r>
            <a:endParaRPr lang="en-US" dirty="0"/>
          </a:p>
        </p:txBody>
      </p:sp>
      <p:sp>
        <p:nvSpPr>
          <p:cNvPr id="3" name="Content Placeholder 2"/>
          <p:cNvSpPr>
            <a:spLocks noGrp="1"/>
          </p:cNvSpPr>
          <p:nvPr>
            <p:ph idx="1"/>
          </p:nvPr>
        </p:nvSpPr>
        <p:spPr/>
        <p:txBody>
          <a:bodyPr/>
          <a:lstStyle/>
          <a:p>
            <a:r>
              <a:rPr lang="en-US" dirty="0" smtClean="0"/>
              <a:t>We can clearly see magnetic field draping due to interactions between the IMF and Venus’ magnetosphere</a:t>
            </a:r>
          </a:p>
          <a:p>
            <a:r>
              <a:rPr lang="en-US" dirty="0" smtClean="0"/>
              <a:t>We can see this both in the vector field and in the bin coloring of the rotated VSE plots, which means that our method of binning and rotating from VSO to VSE worked well enough</a:t>
            </a:r>
          </a:p>
          <a:p>
            <a:r>
              <a:rPr lang="en-US" dirty="0" smtClean="0"/>
              <a:t>To make this more accurate, we might try a different interpolation scheme instead of ‘nearest neighbor’ for the coordinate rotation, or do a more clear weighted average by keeping track of the number of data points in each bin </a:t>
            </a:r>
            <a:r>
              <a:rPr lang="en-US" i="1" dirty="0" smtClean="0"/>
              <a:t>per orbit</a:t>
            </a:r>
            <a:r>
              <a:rPr lang="en-US" dirty="0" smtClean="0"/>
              <a:t> instead of counting one orbit with no </a:t>
            </a:r>
            <a:r>
              <a:rPr lang="en-US" dirty="0" err="1" smtClean="0"/>
              <a:t>NaNs</a:t>
            </a:r>
            <a:r>
              <a:rPr lang="en-US" dirty="0" smtClean="0"/>
              <a:t> as ‘1’ and </a:t>
            </a:r>
            <a:r>
              <a:rPr lang="en-US" dirty="0" err="1" smtClean="0"/>
              <a:t>NaNs</a:t>
            </a:r>
            <a:r>
              <a:rPr lang="en-US" dirty="0" smtClean="0"/>
              <a:t> as ‘0’ (use </a:t>
            </a:r>
            <a:r>
              <a:rPr lang="en-US" dirty="0" err="1" smtClean="0"/>
              <a:t>pydivide.bin</a:t>
            </a:r>
            <a:r>
              <a:rPr lang="en-US" dirty="0" smtClean="0"/>
              <a:t> w/ counts=True)</a:t>
            </a:r>
          </a:p>
        </p:txBody>
      </p:sp>
    </p:spTree>
    <p:extLst>
      <p:ext uri="{BB962C8B-B14F-4D97-AF65-F5344CB8AC3E}">
        <p14:creationId xmlns:p14="http://schemas.microsoft.com/office/powerpoint/2010/main" val="203756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Discussion/Next </a:t>
            </a:r>
            <a:r>
              <a:rPr lang="en-US" dirty="0" smtClean="0"/>
              <a:t>Steps</a:t>
            </a:r>
            <a:endParaRPr lang="en-US" dirty="0"/>
          </a:p>
        </p:txBody>
      </p:sp>
      <p:sp>
        <p:nvSpPr>
          <p:cNvPr id="4" name="Content Placeholder 3"/>
          <p:cNvSpPr>
            <a:spLocks noGrp="1"/>
          </p:cNvSpPr>
          <p:nvPr>
            <p:ph idx="1"/>
          </p:nvPr>
        </p:nvSpPr>
        <p:spPr>
          <a:xfrm>
            <a:off x="838200" y="1690688"/>
            <a:ext cx="10515600" cy="4351338"/>
          </a:xfrm>
        </p:spPr>
        <p:txBody>
          <a:bodyPr>
            <a:normAutofit fontScale="92500" lnSpcReduction="10000"/>
          </a:bodyPr>
          <a:lstStyle/>
          <a:p>
            <a:r>
              <a:rPr lang="en-US" dirty="0" smtClean="0"/>
              <a:t>To see how the magnetic field changes over time, it might be interesting to bin one year at a time and create a .gif to visualize it</a:t>
            </a:r>
            <a:endParaRPr lang="en-US" dirty="0" smtClean="0"/>
          </a:p>
          <a:p>
            <a:r>
              <a:rPr lang="en-US" dirty="0" smtClean="0"/>
              <a:t>Another way to visualize the dynamics and structure of the magnetosphere is to get a list </a:t>
            </a:r>
            <a:r>
              <a:rPr lang="en-US" dirty="0" smtClean="0"/>
              <a:t>of upstream </a:t>
            </a:r>
            <a:r>
              <a:rPr lang="en-US" dirty="0" smtClean="0"/>
              <a:t>conditions/times, and see what happens under various types of conditions</a:t>
            </a:r>
            <a:endParaRPr lang="en-US" dirty="0" smtClean="0"/>
          </a:p>
          <a:p>
            <a:r>
              <a:rPr lang="en-US" dirty="0" smtClean="0"/>
              <a:t>We could also c</a:t>
            </a:r>
            <a:r>
              <a:rPr lang="en-US" dirty="0" smtClean="0"/>
              <a:t>ompare </a:t>
            </a:r>
            <a:r>
              <a:rPr lang="en-US" dirty="0" smtClean="0"/>
              <a:t>Venus’ magnetosphere to Mars’ </a:t>
            </a:r>
            <a:r>
              <a:rPr lang="en-US" dirty="0" smtClean="0"/>
              <a:t>magnetosphere in order to maybe gain more insight about ion escape and how the magnetosphere structures compare</a:t>
            </a:r>
          </a:p>
          <a:p>
            <a:r>
              <a:rPr lang="en-US" dirty="0" smtClean="0"/>
              <a:t>Some of the file IO code needs to be rewritten for robustness, and each piece of code will be re-examined or restructured to make sure there are no code errors and that they are operating as efficiently as possible</a:t>
            </a:r>
            <a:endParaRPr lang="en-US" dirty="0" smtClean="0"/>
          </a:p>
        </p:txBody>
      </p:sp>
    </p:spTree>
    <p:extLst>
      <p:ext uri="{BB962C8B-B14F-4D97-AF65-F5344CB8AC3E}">
        <p14:creationId xmlns:p14="http://schemas.microsoft.com/office/powerpoint/2010/main" val="2131886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Write nested for loop pseudocode </a:t>
            </a:r>
          </a:p>
          <a:p>
            <a:r>
              <a:rPr lang="en-US" dirty="0" smtClean="0"/>
              <a:t>2 </a:t>
            </a:r>
            <a:r>
              <a:rPr lang="en-US" dirty="0" err="1" smtClean="0"/>
              <a:t>hrs</a:t>
            </a:r>
            <a:r>
              <a:rPr lang="en-US" dirty="0" smtClean="0"/>
              <a:t> maximum for coding</a:t>
            </a:r>
          </a:p>
          <a:p>
            <a:r>
              <a:rPr lang="en-US" dirty="0" smtClean="0"/>
              <a:t>Color by |B| for XSC vs YSC</a:t>
            </a:r>
          </a:p>
          <a:p>
            <a:r>
              <a:rPr lang="en-US" dirty="0" smtClean="0"/>
              <a:t>Decide what I want to show to be most </a:t>
            </a:r>
            <a:r>
              <a:rPr lang="en-US" dirty="0" smtClean="0"/>
              <a:t>informative</a:t>
            </a:r>
          </a:p>
          <a:p>
            <a:r>
              <a:rPr lang="en-US" dirty="0" smtClean="0"/>
              <a:t>RUN NIGHTSIDE QUIVER PLOTS</a:t>
            </a:r>
          </a:p>
          <a:p>
            <a:r>
              <a:rPr lang="en-US" dirty="0" smtClean="0"/>
              <a:t>RERUN ALL QUIVER PLOTS</a:t>
            </a:r>
            <a:endParaRPr lang="en-US" dirty="0"/>
          </a:p>
          <a:p>
            <a:endParaRPr lang="en-US" dirty="0" smtClean="0"/>
          </a:p>
          <a:p>
            <a:endParaRPr lang="en-US" dirty="0"/>
          </a:p>
        </p:txBody>
      </p:sp>
    </p:spTree>
    <p:extLst>
      <p:ext uri="{BB962C8B-B14F-4D97-AF65-F5344CB8AC3E}">
        <p14:creationId xmlns:p14="http://schemas.microsoft.com/office/powerpoint/2010/main" val="111967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4957"/>
            <a:ext cx="10515600" cy="1325563"/>
          </a:xfrm>
        </p:spPr>
        <p:txBody>
          <a:bodyPr/>
          <a:lstStyle/>
          <a:p>
            <a:r>
              <a:rPr lang="en-US" dirty="0" smtClean="0"/>
              <a:t>Venus’ Magnetosphere</a:t>
            </a:r>
            <a:endParaRPr lang="en-US" dirty="0"/>
          </a:p>
        </p:txBody>
      </p:sp>
      <p:pic>
        <p:nvPicPr>
          <p:cNvPr id="2050" name="Picture 2" descr="Image result for venus induced magnetosp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5" y="1482580"/>
            <a:ext cx="4924425" cy="4867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8200" y="1482580"/>
            <a:ext cx="5273963" cy="4524315"/>
          </a:xfrm>
          <a:prstGeom prst="rect">
            <a:avLst/>
          </a:prstGeom>
          <a:noFill/>
        </p:spPr>
        <p:txBody>
          <a:bodyPr wrap="square" rtlCol="0">
            <a:spAutoFit/>
          </a:bodyPr>
          <a:lstStyle/>
          <a:p>
            <a:r>
              <a:rPr lang="en-US" dirty="0"/>
              <a:t>Solar radiation will hit neutral particles in Venus’ atmosphere, ionizing some of them. The </a:t>
            </a:r>
            <a:r>
              <a:rPr lang="en-US" dirty="0" smtClean="0"/>
              <a:t>gyration </a:t>
            </a:r>
            <a:r>
              <a:rPr lang="en-US" dirty="0"/>
              <a:t>of these ions will create a small magnetic field, since a magnetic field is created via moving electric charges</a:t>
            </a:r>
            <a:r>
              <a:rPr lang="en-US" dirty="0" smtClean="0"/>
              <a:t>.</a:t>
            </a:r>
          </a:p>
          <a:p>
            <a:endParaRPr lang="en-US" dirty="0"/>
          </a:p>
          <a:p>
            <a:r>
              <a:rPr lang="en-US" dirty="0" smtClean="0"/>
              <a:t>The </a:t>
            </a:r>
            <a:r>
              <a:rPr lang="en-US" dirty="0"/>
              <a:t>solar wind, comprised of ions, will also carry a magnetic field with it, which then will collide with the magnetic field created by the ionosphere. From here, field draping will occur since the ionosphere with a convecting magnetic field will prevent the field from the solar wind from reaching </a:t>
            </a:r>
            <a:r>
              <a:rPr lang="en-US" dirty="0" smtClean="0"/>
              <a:t>Venus.</a:t>
            </a:r>
          </a:p>
          <a:p>
            <a:endParaRPr lang="en-US" dirty="0"/>
          </a:p>
          <a:p>
            <a:r>
              <a:rPr lang="en-US" dirty="0" smtClean="0"/>
              <a:t>The </a:t>
            </a:r>
            <a:r>
              <a:rPr lang="en-US" dirty="0"/>
              <a:t>bow shock will be formed upstream due to deflection from the induced and draped magnetic field lines. Boundaries are based on the balance of </a:t>
            </a:r>
            <a:r>
              <a:rPr lang="en-US" dirty="0" err="1"/>
              <a:t>P</a:t>
            </a:r>
            <a:r>
              <a:rPr lang="en-US" baseline="-25000" dirty="0" err="1"/>
              <a:t>dyn</a:t>
            </a:r>
            <a:r>
              <a:rPr lang="en-US" dirty="0"/>
              <a:t>, </a:t>
            </a:r>
            <a:r>
              <a:rPr lang="en-US" dirty="0" err="1"/>
              <a:t>P</a:t>
            </a:r>
            <a:r>
              <a:rPr lang="en-US" baseline="-25000" dirty="0" err="1"/>
              <a:t>th</a:t>
            </a:r>
            <a:r>
              <a:rPr lang="en-US" dirty="0"/>
              <a:t>, and P</a:t>
            </a:r>
            <a:r>
              <a:rPr lang="en-US" baseline="-25000" dirty="0"/>
              <a:t>B</a:t>
            </a:r>
            <a:r>
              <a:rPr lang="en-US" dirty="0"/>
              <a:t>.</a:t>
            </a:r>
          </a:p>
        </p:txBody>
      </p:sp>
    </p:spTree>
    <p:extLst>
      <p:ext uri="{BB962C8B-B14F-4D97-AF65-F5344CB8AC3E}">
        <p14:creationId xmlns:p14="http://schemas.microsoft.com/office/powerpoint/2010/main" val="35850374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should expect to see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The B-field </a:t>
            </a:r>
            <a:r>
              <a:rPr lang="en-US" dirty="0"/>
              <a:t>will be minimal outside the bow shock, with low noise. When VEX passes into the area between the bow shock and the magnetosheath, this area will be particularly noisy (due to wave activity), and an increase in |B| can be observed. Inside the magnetosheath, the B-field will again be minimally noisy, and will approach a maximum B value. </a:t>
            </a:r>
            <a:r>
              <a:rPr lang="en-US" dirty="0" smtClean="0"/>
              <a:t>In </a:t>
            </a:r>
            <a:r>
              <a:rPr lang="en-US" dirty="0"/>
              <a:t>addition, it should be noted that the various boundaries will be higher during solar maximum, when an increased amount of EUV solar radiation causes more particles in the atmosphere to be ionized. </a:t>
            </a:r>
          </a:p>
        </p:txBody>
      </p:sp>
    </p:spTree>
    <p:extLst>
      <p:ext uri="{BB962C8B-B14F-4D97-AF65-F5344CB8AC3E}">
        <p14:creationId xmlns:p14="http://schemas.microsoft.com/office/powerpoint/2010/main" val="2087733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care about the magnetosphere?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Not a lot of research has been done about Venus’ magnetosphere and its interaction with the </a:t>
            </a:r>
            <a:r>
              <a:rPr lang="en-US" dirty="0" smtClean="0"/>
              <a:t>IMF</a:t>
            </a:r>
          </a:p>
          <a:p>
            <a:r>
              <a:rPr lang="en-US" dirty="0" smtClean="0"/>
              <a:t>Venus is typically difficult to study due to the cloudy and volatile atmosphere</a:t>
            </a:r>
          </a:p>
          <a:p>
            <a:r>
              <a:rPr lang="en-US" dirty="0" smtClean="0"/>
              <a:t>Venus’ </a:t>
            </a:r>
            <a:r>
              <a:rPr lang="en-US" dirty="0" err="1" smtClean="0"/>
              <a:t>magnetotail</a:t>
            </a:r>
            <a:r>
              <a:rPr lang="en-US" dirty="0" smtClean="0"/>
              <a:t> is an incredibly dynamic region, and studying the magnetosphere here can offer insights on atmospheric escape and possible habitability, as the ions are blown off the planet</a:t>
            </a:r>
            <a:endParaRPr lang="en-US" dirty="0" smtClean="0"/>
          </a:p>
          <a:p>
            <a:r>
              <a:rPr lang="en-US" dirty="0" smtClean="0"/>
              <a:t>We will be ultimately looking at how upstream IMF conditions (high/low solar wind pressure, etc) affect the draped magnetic fields around Venus</a:t>
            </a:r>
          </a:p>
          <a:p>
            <a:r>
              <a:rPr lang="en-US" dirty="0" smtClean="0"/>
              <a:t>We can also compare Venus’ magnetosphere and Mars’ magnetosphere, since they are similar in the fact that neither have native magnetic fields produced from the rotation of a molten core – they are only induced/crustal (in Mars’ case)</a:t>
            </a:r>
            <a:endParaRPr lang="en-US" dirty="0"/>
          </a:p>
        </p:txBody>
      </p:sp>
    </p:spTree>
    <p:extLst>
      <p:ext uri="{BB962C8B-B14F-4D97-AF65-F5344CB8AC3E}">
        <p14:creationId xmlns:p14="http://schemas.microsoft.com/office/powerpoint/2010/main" val="1893754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Underlying Assumptions/Data Facts</a:t>
            </a:r>
            <a:endParaRPr lang="en-US" dirty="0"/>
          </a:p>
        </p:txBody>
      </p:sp>
      <p:sp>
        <p:nvSpPr>
          <p:cNvPr id="3" name="Content Placeholder 2"/>
          <p:cNvSpPr>
            <a:spLocks noGrp="1"/>
          </p:cNvSpPr>
          <p:nvPr>
            <p:ph idx="1"/>
          </p:nvPr>
        </p:nvSpPr>
        <p:spPr/>
        <p:txBody>
          <a:bodyPr/>
          <a:lstStyle/>
          <a:p>
            <a:r>
              <a:rPr lang="en-US" dirty="0" smtClean="0"/>
              <a:t>Orbital Period: ~24 </a:t>
            </a:r>
            <a:r>
              <a:rPr lang="en-US" dirty="0" err="1"/>
              <a:t>hrs</a:t>
            </a:r>
            <a:endParaRPr lang="en-US" dirty="0"/>
          </a:p>
          <a:p>
            <a:r>
              <a:rPr lang="en-US" dirty="0"/>
              <a:t>Venus located at (0,0,0</a:t>
            </a:r>
            <a:r>
              <a:rPr lang="en-US" dirty="0" smtClean="0"/>
              <a:t>) VSO/VSE</a:t>
            </a:r>
            <a:endParaRPr lang="en-US" dirty="0"/>
          </a:p>
          <a:p>
            <a:r>
              <a:rPr lang="en-US" dirty="0"/>
              <a:t>Venus radius: </a:t>
            </a:r>
            <a:r>
              <a:rPr lang="en-US" dirty="0" smtClean="0"/>
              <a:t>~6051.8 km (assumed perfectly spherical)</a:t>
            </a:r>
          </a:p>
          <a:p>
            <a:endParaRPr lang="en-US" dirty="0"/>
          </a:p>
          <a:p>
            <a:r>
              <a:rPr lang="en-US" dirty="0" smtClean="0"/>
              <a:t>Data in VSO coordinates</a:t>
            </a:r>
          </a:p>
          <a:p>
            <a:r>
              <a:rPr lang="en-US" dirty="0" smtClean="0"/>
              <a:t>L3 calibrated data</a:t>
            </a:r>
            <a:endParaRPr lang="en-US" dirty="0"/>
          </a:p>
        </p:txBody>
      </p:sp>
    </p:spTree>
    <p:extLst>
      <p:ext uri="{BB962C8B-B14F-4D97-AF65-F5344CB8AC3E}">
        <p14:creationId xmlns:p14="http://schemas.microsoft.com/office/powerpoint/2010/main" val="3599356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9840"/>
          </a:xfrm>
        </p:spPr>
        <p:txBody>
          <a:bodyPr/>
          <a:lstStyle/>
          <a:p>
            <a:r>
              <a:rPr lang="en-US" dirty="0" smtClean="0"/>
              <a:t>What does the calibrated L3 data look like?</a:t>
            </a:r>
            <a:endParaRPr lang="en-US" dirty="0"/>
          </a:p>
        </p:txBody>
      </p:sp>
      <p:pic>
        <p:nvPicPr>
          <p:cNvPr id="4" name="Content Placeholder 3"/>
          <p:cNvPicPr>
            <a:picLocks noGrp="1" noChangeAspect="1"/>
          </p:cNvPicPr>
          <p:nvPr>
            <p:ph idx="1"/>
          </p:nvPr>
        </p:nvPicPr>
        <p:blipFill>
          <a:blip r:embed="rId2"/>
          <a:stretch>
            <a:fillRect/>
          </a:stretch>
        </p:blipFill>
        <p:spPr>
          <a:xfrm>
            <a:off x="1457088" y="2232946"/>
            <a:ext cx="9277819" cy="4351338"/>
          </a:xfrm>
          <a:prstGeom prst="rect">
            <a:avLst/>
          </a:prstGeom>
        </p:spPr>
      </p:pic>
      <p:sp>
        <p:nvSpPr>
          <p:cNvPr id="5" name="TextBox 4"/>
          <p:cNvSpPr txBox="1"/>
          <p:nvPr/>
        </p:nvSpPr>
        <p:spPr>
          <a:xfrm>
            <a:off x="2179781" y="1838528"/>
            <a:ext cx="1348509" cy="369332"/>
          </a:xfrm>
          <a:prstGeom prst="rect">
            <a:avLst/>
          </a:prstGeom>
          <a:noFill/>
        </p:spPr>
        <p:txBody>
          <a:bodyPr wrap="square" rtlCol="0">
            <a:spAutoFit/>
          </a:bodyPr>
          <a:lstStyle/>
          <a:p>
            <a:pPr algn="ctr"/>
            <a:r>
              <a:rPr lang="en-US" dirty="0" smtClean="0"/>
              <a:t>Time (UTC)</a:t>
            </a:r>
            <a:endParaRPr lang="en-US" dirty="0"/>
          </a:p>
        </p:txBody>
      </p:sp>
      <p:sp>
        <p:nvSpPr>
          <p:cNvPr id="6" name="TextBox 5"/>
          <p:cNvSpPr txBox="1"/>
          <p:nvPr/>
        </p:nvSpPr>
        <p:spPr>
          <a:xfrm>
            <a:off x="3733365" y="1818468"/>
            <a:ext cx="1348509" cy="369332"/>
          </a:xfrm>
          <a:prstGeom prst="rect">
            <a:avLst/>
          </a:prstGeom>
          <a:noFill/>
        </p:spPr>
        <p:txBody>
          <a:bodyPr wrap="square" rtlCol="0">
            <a:spAutoFit/>
          </a:bodyPr>
          <a:lstStyle/>
          <a:p>
            <a:pPr algn="ctr"/>
            <a:r>
              <a:rPr lang="en-US" dirty="0" err="1" smtClean="0"/>
              <a:t>B</a:t>
            </a:r>
            <a:r>
              <a:rPr lang="en-US" baseline="-25000" dirty="0" err="1" smtClean="0"/>
              <a:t>x</a:t>
            </a:r>
            <a:endParaRPr lang="en-US" baseline="-25000" dirty="0"/>
          </a:p>
        </p:txBody>
      </p:sp>
      <p:sp>
        <p:nvSpPr>
          <p:cNvPr id="7" name="TextBox 6"/>
          <p:cNvSpPr txBox="1"/>
          <p:nvPr/>
        </p:nvSpPr>
        <p:spPr>
          <a:xfrm>
            <a:off x="4532821" y="1818963"/>
            <a:ext cx="1348509" cy="369332"/>
          </a:xfrm>
          <a:prstGeom prst="rect">
            <a:avLst/>
          </a:prstGeom>
          <a:noFill/>
        </p:spPr>
        <p:txBody>
          <a:bodyPr wrap="square" rtlCol="0">
            <a:spAutoFit/>
          </a:bodyPr>
          <a:lstStyle/>
          <a:p>
            <a:pPr algn="ctr"/>
            <a:r>
              <a:rPr lang="en-US" dirty="0" smtClean="0"/>
              <a:t>B</a:t>
            </a:r>
            <a:r>
              <a:rPr lang="en-US" baseline="-25000" dirty="0" smtClean="0"/>
              <a:t>y</a:t>
            </a:r>
            <a:endParaRPr lang="en-US" baseline="-25000" dirty="0"/>
          </a:p>
        </p:txBody>
      </p:sp>
      <p:sp>
        <p:nvSpPr>
          <p:cNvPr id="8" name="TextBox 7"/>
          <p:cNvSpPr txBox="1"/>
          <p:nvPr/>
        </p:nvSpPr>
        <p:spPr>
          <a:xfrm>
            <a:off x="5383739" y="1826175"/>
            <a:ext cx="1348509" cy="369332"/>
          </a:xfrm>
          <a:prstGeom prst="rect">
            <a:avLst/>
          </a:prstGeom>
          <a:noFill/>
        </p:spPr>
        <p:txBody>
          <a:bodyPr wrap="square" rtlCol="0">
            <a:spAutoFit/>
          </a:bodyPr>
          <a:lstStyle/>
          <a:p>
            <a:pPr algn="ctr"/>
            <a:r>
              <a:rPr lang="en-US" dirty="0" err="1" smtClean="0"/>
              <a:t>B</a:t>
            </a:r>
            <a:r>
              <a:rPr lang="en-US" baseline="-25000" dirty="0" err="1" smtClean="0"/>
              <a:t>z</a:t>
            </a:r>
            <a:endParaRPr lang="en-US" baseline="-25000" dirty="0"/>
          </a:p>
        </p:txBody>
      </p:sp>
      <p:sp>
        <p:nvSpPr>
          <p:cNvPr id="9" name="TextBox 8"/>
          <p:cNvSpPr txBox="1"/>
          <p:nvPr/>
        </p:nvSpPr>
        <p:spPr>
          <a:xfrm>
            <a:off x="6286472" y="1818468"/>
            <a:ext cx="1348509" cy="369332"/>
          </a:xfrm>
          <a:prstGeom prst="rect">
            <a:avLst/>
          </a:prstGeom>
          <a:noFill/>
        </p:spPr>
        <p:txBody>
          <a:bodyPr wrap="square" rtlCol="0">
            <a:spAutoFit/>
          </a:bodyPr>
          <a:lstStyle/>
          <a:p>
            <a:pPr algn="ctr"/>
            <a:r>
              <a:rPr lang="en-US" dirty="0" smtClean="0"/>
              <a:t>|B|</a:t>
            </a:r>
            <a:endParaRPr lang="en-US" dirty="0"/>
          </a:p>
        </p:txBody>
      </p:sp>
      <p:sp>
        <p:nvSpPr>
          <p:cNvPr id="10" name="TextBox 9"/>
          <p:cNvSpPr txBox="1"/>
          <p:nvPr/>
        </p:nvSpPr>
        <p:spPr>
          <a:xfrm>
            <a:off x="6982689" y="1822569"/>
            <a:ext cx="1348509" cy="369332"/>
          </a:xfrm>
          <a:prstGeom prst="rect">
            <a:avLst/>
          </a:prstGeom>
          <a:noFill/>
        </p:spPr>
        <p:txBody>
          <a:bodyPr wrap="square" rtlCol="0">
            <a:spAutoFit/>
          </a:bodyPr>
          <a:lstStyle/>
          <a:p>
            <a:pPr algn="ctr"/>
            <a:r>
              <a:rPr lang="en-US" dirty="0" smtClean="0"/>
              <a:t>XSC</a:t>
            </a:r>
            <a:endParaRPr lang="en-US" dirty="0"/>
          </a:p>
        </p:txBody>
      </p:sp>
      <p:sp>
        <p:nvSpPr>
          <p:cNvPr id="11" name="TextBox 10"/>
          <p:cNvSpPr txBox="1"/>
          <p:nvPr/>
        </p:nvSpPr>
        <p:spPr>
          <a:xfrm>
            <a:off x="7847415" y="1826670"/>
            <a:ext cx="1348509" cy="369332"/>
          </a:xfrm>
          <a:prstGeom prst="rect">
            <a:avLst/>
          </a:prstGeom>
          <a:noFill/>
        </p:spPr>
        <p:txBody>
          <a:bodyPr wrap="square" rtlCol="0">
            <a:spAutoFit/>
          </a:bodyPr>
          <a:lstStyle/>
          <a:p>
            <a:pPr algn="ctr"/>
            <a:r>
              <a:rPr lang="en-US" dirty="0" smtClean="0"/>
              <a:t>YSC</a:t>
            </a:r>
            <a:endParaRPr lang="en-US" dirty="0"/>
          </a:p>
        </p:txBody>
      </p:sp>
      <p:sp>
        <p:nvSpPr>
          <p:cNvPr id="12" name="TextBox 11"/>
          <p:cNvSpPr txBox="1"/>
          <p:nvPr/>
        </p:nvSpPr>
        <p:spPr>
          <a:xfrm>
            <a:off x="8616907" y="1838528"/>
            <a:ext cx="1348509" cy="369332"/>
          </a:xfrm>
          <a:prstGeom prst="rect">
            <a:avLst/>
          </a:prstGeom>
          <a:noFill/>
        </p:spPr>
        <p:txBody>
          <a:bodyPr wrap="square" rtlCol="0">
            <a:spAutoFit/>
          </a:bodyPr>
          <a:lstStyle/>
          <a:p>
            <a:pPr algn="ctr"/>
            <a:r>
              <a:rPr lang="en-US" dirty="0" smtClean="0"/>
              <a:t>ZSC</a:t>
            </a:r>
            <a:endParaRPr lang="en-US" dirty="0"/>
          </a:p>
        </p:txBody>
      </p:sp>
      <p:sp>
        <p:nvSpPr>
          <p:cNvPr id="13" name="TextBox 12"/>
          <p:cNvSpPr txBox="1"/>
          <p:nvPr/>
        </p:nvSpPr>
        <p:spPr>
          <a:xfrm>
            <a:off x="9473891" y="1847150"/>
            <a:ext cx="1348509" cy="369332"/>
          </a:xfrm>
          <a:prstGeom prst="rect">
            <a:avLst/>
          </a:prstGeom>
          <a:noFill/>
        </p:spPr>
        <p:txBody>
          <a:bodyPr wrap="square" rtlCol="0">
            <a:spAutoFit/>
          </a:bodyPr>
          <a:lstStyle/>
          <a:p>
            <a:pPr algn="ctr"/>
            <a:r>
              <a:rPr lang="en-US" dirty="0" smtClean="0"/>
              <a:t>RSC</a:t>
            </a:r>
            <a:endParaRPr lang="en-US" dirty="0"/>
          </a:p>
        </p:txBody>
      </p:sp>
      <p:sp>
        <p:nvSpPr>
          <p:cNvPr id="18" name="TextBox 17"/>
          <p:cNvSpPr txBox="1"/>
          <p:nvPr/>
        </p:nvSpPr>
        <p:spPr>
          <a:xfrm>
            <a:off x="4978912" y="1294232"/>
            <a:ext cx="1348509" cy="369332"/>
          </a:xfrm>
          <a:prstGeom prst="rect">
            <a:avLst/>
          </a:prstGeom>
          <a:noFill/>
        </p:spPr>
        <p:txBody>
          <a:bodyPr wrap="square" rtlCol="0">
            <a:spAutoFit/>
          </a:bodyPr>
          <a:lstStyle/>
          <a:p>
            <a:pPr algn="ctr"/>
            <a:r>
              <a:rPr lang="en-US" dirty="0" err="1" smtClean="0"/>
              <a:t>nT</a:t>
            </a:r>
            <a:endParaRPr lang="en-US" baseline="-25000" dirty="0"/>
          </a:p>
        </p:txBody>
      </p:sp>
      <p:sp>
        <p:nvSpPr>
          <p:cNvPr id="20" name="TextBox 19"/>
          <p:cNvSpPr txBox="1"/>
          <p:nvPr/>
        </p:nvSpPr>
        <p:spPr>
          <a:xfrm>
            <a:off x="8189446" y="1320865"/>
            <a:ext cx="1348509" cy="369332"/>
          </a:xfrm>
          <a:prstGeom prst="rect">
            <a:avLst/>
          </a:prstGeom>
          <a:noFill/>
        </p:spPr>
        <p:txBody>
          <a:bodyPr wrap="square" rtlCol="0">
            <a:spAutoFit/>
          </a:bodyPr>
          <a:lstStyle/>
          <a:p>
            <a:pPr algn="ctr"/>
            <a:r>
              <a:rPr lang="en-US" dirty="0" smtClean="0"/>
              <a:t>km</a:t>
            </a:r>
            <a:endParaRPr lang="en-US" dirty="0"/>
          </a:p>
        </p:txBody>
      </p:sp>
      <p:sp>
        <p:nvSpPr>
          <p:cNvPr id="24" name="Left Brace 23"/>
          <p:cNvSpPr/>
          <p:nvPr/>
        </p:nvSpPr>
        <p:spPr>
          <a:xfrm rot="5400000">
            <a:off x="5591836" y="317751"/>
            <a:ext cx="162070" cy="289672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Left Brace 24"/>
          <p:cNvSpPr/>
          <p:nvPr/>
        </p:nvSpPr>
        <p:spPr>
          <a:xfrm rot="5400000">
            <a:off x="8774156" y="251782"/>
            <a:ext cx="186261" cy="307588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10317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the Raw Data</a:t>
            </a:r>
            <a:endParaRPr lang="en-US" dirty="0"/>
          </a:p>
        </p:txBody>
      </p:sp>
      <p:sp>
        <p:nvSpPr>
          <p:cNvPr id="3" name="Content Placeholder 2"/>
          <p:cNvSpPr>
            <a:spLocks noGrp="1"/>
          </p:cNvSpPr>
          <p:nvPr>
            <p:ph idx="1"/>
          </p:nvPr>
        </p:nvSpPr>
        <p:spPr/>
        <p:txBody>
          <a:bodyPr/>
          <a:lstStyle/>
          <a:p>
            <a:r>
              <a:rPr lang="en-US" dirty="0" smtClean="0"/>
              <a:t>Excluded first 227 lines of header, then read all data into Pandas </a:t>
            </a:r>
            <a:r>
              <a:rPr lang="en-US" dirty="0" err="1" smtClean="0"/>
              <a:t>DataFrame</a:t>
            </a:r>
            <a:r>
              <a:rPr lang="en-US" dirty="0" smtClean="0"/>
              <a:t> with corresponding column headers</a:t>
            </a:r>
          </a:p>
          <a:p>
            <a:r>
              <a:rPr lang="en-US" dirty="0" smtClean="0"/>
              <a:t>Made UTC column a </a:t>
            </a:r>
            <a:r>
              <a:rPr lang="en-US" dirty="0" err="1" smtClean="0"/>
              <a:t>DateTimeIndex</a:t>
            </a:r>
            <a:r>
              <a:rPr lang="en-US" dirty="0" smtClean="0"/>
              <a:t> for time series plotting</a:t>
            </a:r>
          </a:p>
          <a:p>
            <a:r>
              <a:rPr lang="en-US" dirty="0" smtClean="0"/>
              <a:t>Removed nonsense data </a:t>
            </a:r>
          </a:p>
          <a:p>
            <a:pPr lvl="1"/>
            <a:r>
              <a:rPr lang="en-US" sz="1400" dirty="0" err="1">
                <a:latin typeface="Consolas" panose="020B0609020204030204" pitchFamily="49" charset="0"/>
              </a:rPr>
              <a:t>newText</a:t>
            </a:r>
            <a:r>
              <a:rPr lang="en-US" sz="1400" dirty="0">
                <a:latin typeface="Consolas" panose="020B0609020204030204" pitchFamily="49" charset="0"/>
              </a:rPr>
              <a:t>=</a:t>
            </a:r>
            <a:r>
              <a:rPr lang="en-US" sz="1400" dirty="0" err="1">
                <a:latin typeface="Consolas" panose="020B0609020204030204" pitchFamily="49" charset="0"/>
              </a:rPr>
              <a:t>f.read</a:t>
            </a:r>
            <a:r>
              <a:rPr lang="en-US" sz="1400" dirty="0">
                <a:latin typeface="Consolas" panose="020B0609020204030204" pitchFamily="49" charset="0"/>
              </a:rPr>
              <a:t>().replace(':60.000', ':59.999</a:t>
            </a:r>
            <a:r>
              <a:rPr lang="en-US" sz="1400" dirty="0" smtClean="0">
                <a:latin typeface="Consolas" panose="020B0609020204030204" pitchFamily="49" charset="0"/>
              </a:rPr>
              <a:t>') #replaces instances of 60s with 59.999s</a:t>
            </a:r>
            <a:endParaRPr lang="en-US" sz="1000" dirty="0" smtClean="0">
              <a:latin typeface="Consolas" panose="020B0609020204030204" pitchFamily="49" charset="0"/>
            </a:endParaRPr>
          </a:p>
          <a:p>
            <a:pPr lvl="1"/>
            <a:r>
              <a:rPr lang="en-US" sz="1400" dirty="0" smtClean="0">
                <a:latin typeface="Consolas" panose="020B0609020204030204" pitchFamily="49" charset="0"/>
              </a:rPr>
              <a:t>table</a:t>
            </a:r>
            <a:r>
              <a:rPr lang="en-US" sz="1400" dirty="0">
                <a:latin typeface="Consolas" panose="020B0609020204030204" pitchFamily="49" charset="0"/>
              </a:rPr>
              <a:t>[(table&gt;=99999)|(table&lt;=-99999</a:t>
            </a:r>
            <a:r>
              <a:rPr lang="en-US" sz="1400" dirty="0" smtClean="0">
                <a:latin typeface="Consolas" panose="020B0609020204030204" pitchFamily="49" charset="0"/>
              </a:rPr>
              <a:t>)] </a:t>
            </a:r>
            <a:r>
              <a:rPr lang="en-US" sz="1400" dirty="0">
                <a:latin typeface="Consolas" panose="020B0609020204030204" pitchFamily="49" charset="0"/>
              </a:rPr>
              <a:t>= </a:t>
            </a:r>
            <a:r>
              <a:rPr lang="en-US" sz="1400" dirty="0" err="1" smtClean="0">
                <a:latin typeface="Consolas" panose="020B0609020204030204" pitchFamily="49" charset="0"/>
              </a:rPr>
              <a:t>np.nan</a:t>
            </a:r>
            <a:r>
              <a:rPr lang="en-US" sz="1400" dirty="0" smtClean="0">
                <a:latin typeface="Consolas" panose="020B0609020204030204" pitchFamily="49" charset="0"/>
              </a:rPr>
              <a:t> #replaces any outliers with </a:t>
            </a:r>
            <a:r>
              <a:rPr lang="en-US" sz="1400" dirty="0" err="1" smtClean="0">
                <a:latin typeface="Consolas" panose="020B0609020204030204" pitchFamily="49" charset="0"/>
              </a:rPr>
              <a:t>NaNs</a:t>
            </a:r>
            <a:endParaRPr lang="en-US" sz="1400" dirty="0" smtClean="0">
              <a:latin typeface="Consolas" panose="020B0609020204030204" pitchFamily="49" charset="0"/>
            </a:endParaRPr>
          </a:p>
          <a:p>
            <a:pPr lvl="1"/>
            <a:endParaRPr lang="en-US" sz="1400" dirty="0" smtClean="0">
              <a:latin typeface="Consolas" panose="020B0609020204030204" pitchFamily="49" charset="0"/>
            </a:endParaRPr>
          </a:p>
          <a:p>
            <a:r>
              <a:rPr lang="en-US" dirty="0" smtClean="0"/>
              <a:t>Used </a:t>
            </a:r>
            <a:r>
              <a:rPr lang="en-US" dirty="0" err="1" smtClean="0"/>
              <a:t>matplotlib.pyplot</a:t>
            </a:r>
            <a:r>
              <a:rPr lang="en-US" dirty="0" smtClean="0"/>
              <a:t> to plot location data in Cartesian coordinates</a:t>
            </a:r>
          </a:p>
          <a:p>
            <a:endParaRPr lang="en-US" dirty="0" smtClean="0"/>
          </a:p>
          <a:p>
            <a:pPr marL="0" indent="0">
              <a:buNone/>
            </a:pPr>
            <a:endParaRPr lang="en-US" dirty="0"/>
          </a:p>
        </p:txBody>
      </p:sp>
    </p:spTree>
    <p:extLst>
      <p:ext uri="{BB962C8B-B14F-4D97-AF65-F5344CB8AC3E}">
        <p14:creationId xmlns:p14="http://schemas.microsoft.com/office/powerpoint/2010/main" val="32644646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118" y="-1"/>
            <a:ext cx="6548874" cy="31874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118" y="3185632"/>
            <a:ext cx="6548874" cy="3187459"/>
          </a:xfrm>
          <a:prstGeom prst="rect">
            <a:avLst/>
          </a:prstGeom>
        </p:spPr>
      </p:pic>
      <p:sp>
        <p:nvSpPr>
          <p:cNvPr id="4" name="Title 1"/>
          <p:cNvSpPr txBox="1">
            <a:spLocks/>
          </p:cNvSpPr>
          <p:nvPr/>
        </p:nvSpPr>
        <p:spPr>
          <a:xfrm rot="16200000">
            <a:off x="-1739681" y="1616846"/>
            <a:ext cx="7121236"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Raw Magnetometer Data</a:t>
            </a:r>
            <a:endParaRPr lang="en-US" dirty="0"/>
          </a:p>
        </p:txBody>
      </p:sp>
      <p:sp>
        <p:nvSpPr>
          <p:cNvPr id="5" name="TextBox 4"/>
          <p:cNvSpPr txBox="1"/>
          <p:nvPr/>
        </p:nvSpPr>
        <p:spPr>
          <a:xfrm>
            <a:off x="8469745" y="498764"/>
            <a:ext cx="2983346" cy="646331"/>
          </a:xfrm>
          <a:prstGeom prst="rect">
            <a:avLst/>
          </a:prstGeom>
          <a:noFill/>
        </p:spPr>
        <p:txBody>
          <a:bodyPr wrap="square" rtlCol="0">
            <a:spAutoFit/>
          </a:bodyPr>
          <a:lstStyle/>
          <a:p>
            <a:endParaRPr lang="en-US" dirty="0"/>
          </a:p>
          <a:p>
            <a:endParaRPr lang="en-US" dirty="0"/>
          </a:p>
        </p:txBody>
      </p:sp>
      <p:sp>
        <p:nvSpPr>
          <p:cNvPr id="6" name="Rectangle 5"/>
          <p:cNvSpPr/>
          <p:nvPr/>
        </p:nvSpPr>
        <p:spPr>
          <a:xfrm>
            <a:off x="3149600" y="387927"/>
            <a:ext cx="114520" cy="5634182"/>
          </a:xfrm>
          <a:prstGeom prst="rect">
            <a:avLst/>
          </a:prstGeom>
          <a:solidFill>
            <a:schemeClr val="accent6">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220364" y="498764"/>
            <a:ext cx="2964872" cy="4524315"/>
          </a:xfrm>
          <a:prstGeom prst="rect">
            <a:avLst/>
          </a:prstGeom>
          <a:noFill/>
        </p:spPr>
        <p:txBody>
          <a:bodyPr wrap="square" rtlCol="0">
            <a:spAutoFit/>
          </a:bodyPr>
          <a:lstStyle/>
          <a:p>
            <a:r>
              <a:rPr lang="en-US" dirty="0" smtClean="0"/>
              <a:t>As VEX enters the area between the bow shock and the magnetosheath, we can see that the magnetic field data becomes stronger and has more noise.</a:t>
            </a:r>
          </a:p>
          <a:p>
            <a:endParaRPr lang="en-US" dirty="0"/>
          </a:p>
          <a:p>
            <a:r>
              <a:rPr lang="en-US" dirty="0" smtClean="0"/>
              <a:t>In the magnetosheath, the data becomes less noisy and approaches a max B value</a:t>
            </a:r>
            <a:r>
              <a:rPr lang="en-US" dirty="0" smtClean="0"/>
              <a:t>.</a:t>
            </a:r>
          </a:p>
          <a:p>
            <a:endParaRPr lang="en-US" dirty="0"/>
          </a:p>
          <a:p>
            <a:r>
              <a:rPr lang="en-US" dirty="0" smtClean="0"/>
              <a:t>We also see a sharp increase in magnetic field strength at periapse. This is possibly due to magnetic field pileup in that area.</a:t>
            </a:r>
            <a:endParaRPr lang="en-US" dirty="0" smtClean="0"/>
          </a:p>
        </p:txBody>
      </p:sp>
      <p:sp>
        <p:nvSpPr>
          <p:cNvPr id="9" name="Rectangle 8"/>
          <p:cNvSpPr/>
          <p:nvPr/>
        </p:nvSpPr>
        <p:spPr>
          <a:xfrm>
            <a:off x="2767225" y="387927"/>
            <a:ext cx="114520" cy="5634182"/>
          </a:xfrm>
          <a:prstGeom prst="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78968" y="387927"/>
            <a:ext cx="270632" cy="5634182"/>
          </a:xfrm>
          <a:prstGeom prst="rect">
            <a:avLst/>
          </a:prstGeom>
          <a:solidFill>
            <a:schemeClr val="accent4">
              <a:lumMod val="40000"/>
              <a:lumOff val="6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rot="16200000">
            <a:off x="2094822" y="3121967"/>
            <a:ext cx="1430867" cy="200055"/>
          </a:xfrm>
          <a:prstGeom prst="rect">
            <a:avLst/>
          </a:prstGeom>
          <a:noFill/>
        </p:spPr>
        <p:txBody>
          <a:bodyPr wrap="square" rtlCol="0">
            <a:spAutoFit/>
          </a:bodyPr>
          <a:lstStyle/>
          <a:p>
            <a:pPr algn="ctr"/>
            <a:r>
              <a:rPr lang="en-US" sz="700" dirty="0" smtClean="0"/>
              <a:t>Bow Shock</a:t>
            </a:r>
            <a:endParaRPr lang="en-US" sz="700" dirty="0"/>
          </a:p>
        </p:txBody>
      </p:sp>
      <p:sp>
        <p:nvSpPr>
          <p:cNvPr id="11" name="TextBox 10"/>
          <p:cNvSpPr txBox="1"/>
          <p:nvPr/>
        </p:nvSpPr>
        <p:spPr>
          <a:xfrm rot="16200000">
            <a:off x="2491426" y="3121967"/>
            <a:ext cx="1430867" cy="200055"/>
          </a:xfrm>
          <a:prstGeom prst="rect">
            <a:avLst/>
          </a:prstGeom>
          <a:noFill/>
        </p:spPr>
        <p:txBody>
          <a:bodyPr wrap="square" rtlCol="0">
            <a:spAutoFit/>
          </a:bodyPr>
          <a:lstStyle/>
          <a:p>
            <a:pPr algn="ctr"/>
            <a:r>
              <a:rPr lang="en-US" sz="700" dirty="0" smtClean="0"/>
              <a:t>Periapse</a:t>
            </a:r>
            <a:endParaRPr lang="en-US" sz="700" dirty="0"/>
          </a:p>
        </p:txBody>
      </p:sp>
      <p:sp>
        <p:nvSpPr>
          <p:cNvPr id="12" name="TextBox 11"/>
          <p:cNvSpPr txBox="1"/>
          <p:nvPr/>
        </p:nvSpPr>
        <p:spPr>
          <a:xfrm rot="16200000">
            <a:off x="2306592" y="3121967"/>
            <a:ext cx="1430867" cy="200055"/>
          </a:xfrm>
          <a:prstGeom prst="rect">
            <a:avLst/>
          </a:prstGeom>
          <a:noFill/>
        </p:spPr>
        <p:txBody>
          <a:bodyPr wrap="square" rtlCol="0">
            <a:spAutoFit/>
          </a:bodyPr>
          <a:lstStyle/>
          <a:p>
            <a:pPr algn="ctr"/>
            <a:r>
              <a:rPr lang="en-US" sz="700" dirty="0" smtClean="0"/>
              <a:t>Magnetosheath</a:t>
            </a:r>
            <a:endParaRPr lang="en-US" sz="700" dirty="0"/>
          </a:p>
        </p:txBody>
      </p:sp>
    </p:spTree>
    <p:extLst>
      <p:ext uri="{BB962C8B-B14F-4D97-AF65-F5344CB8AC3E}">
        <p14:creationId xmlns:p14="http://schemas.microsoft.com/office/powerpoint/2010/main" val="24849813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10948</TotalTime>
  <Words>2159</Words>
  <Application>Microsoft Office PowerPoint</Application>
  <PresentationFormat>Widescreen</PresentationFormat>
  <Paragraphs>166</Paragraphs>
  <Slides>29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Cambria Math</vt:lpstr>
      <vt:lpstr>Consolas</vt:lpstr>
      <vt:lpstr>Helvetica</vt:lpstr>
      <vt:lpstr>Office Theme</vt:lpstr>
      <vt:lpstr>Venus Magnetosphere Data Analysis</vt:lpstr>
      <vt:lpstr>Venus Express Mission</vt:lpstr>
      <vt:lpstr>Venus’ Magnetosphere</vt:lpstr>
      <vt:lpstr>What we should expect to see</vt:lpstr>
      <vt:lpstr>Why do we care about the magnetosphere?</vt:lpstr>
      <vt:lpstr>Current Underlying Assumptions/Data Facts</vt:lpstr>
      <vt:lpstr>What does the calibrated L3 data look like?</vt:lpstr>
      <vt:lpstr>Plotting the Raw Data</vt:lpstr>
      <vt:lpstr>PowerPoint Presentation</vt:lpstr>
      <vt:lpstr>PowerPoint Presentation</vt:lpstr>
      <vt:lpstr>Superimposing Mag/Location Data</vt:lpstr>
      <vt:lpstr>PowerPoint Presentation</vt:lpstr>
      <vt:lpstr>PowerPoint Presentation</vt:lpstr>
      <vt:lpstr>Rotating to VSE</vt:lpstr>
      <vt:lpstr>PowerPoint Presentation</vt:lpstr>
      <vt:lpstr>Checking the VSO to VSE Rotation</vt:lpstr>
      <vt:lpstr>PowerPoint Presentation</vt:lpstr>
      <vt:lpstr>PowerPoint Presentation</vt:lpstr>
      <vt:lpstr>Binning the Data in VSE</vt:lpstr>
      <vt:lpstr>PowerPoint Presentation</vt:lpstr>
      <vt:lpstr>PowerPoint Presentation</vt:lpstr>
      <vt:lpstr>VSE Binned Data: Dayside and Nightside </vt:lpstr>
      <vt:lpstr>Visualizing Magnetic Field Vectors</vt:lpstr>
      <vt:lpstr>Magnetic Field Draping at Venus</vt:lpstr>
      <vt:lpstr>Magnetic Field Draping at Venus</vt:lpstr>
      <vt:lpstr>Magnetic Field Draping at Venus: Nightside</vt:lpstr>
      <vt:lpstr>Discussion/Next Steps</vt:lpstr>
      <vt:lpstr>Discussion/Next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Elysia Lucas</dc:creator>
  <cp:lastModifiedBy>Elysia Lucas</cp:lastModifiedBy>
  <cp:revision>107</cp:revision>
  <dcterms:created xsi:type="dcterms:W3CDTF">2018-11-15T18:16:00Z</dcterms:created>
  <dcterms:modified xsi:type="dcterms:W3CDTF">2018-12-18T07:27:47Z</dcterms:modified>
</cp:coreProperties>
</file>